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集客に強いセミナー</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ウェビナー</ns1:t>
            </ns1:r>
            <ns1:r>
              <ns1:rPr b="1" lang="ja-JP" sz="2400">
                <ns1:solidFill>
                  <ns1:schemeClr val="lt1"/>
                </ns1:solidFill>
                <ns1:latin typeface="BIZ UDPGothic"/>
                <ns1:ea typeface="BIZ UDPGothic"/>
                <ns1:cs typeface="BIZ UDPGothic"/>
                <ns1:sym typeface="BIZ UDPGothic"/>
              </ns1:rPr>
              <ns1:t>を起点とし</ns1:t>
            </ns1:r>
            <ns1:r>
              <ns1:rPr b="1" lang="ja-JP" sz="3600">
                <ns1:solidFill>
                  <ns1:schemeClr val="lt1"/>
                </ns1:solidFill>
                <ns1:latin typeface="BIZ UDPGothic"/>
                <ns1:ea typeface="BIZ UDPGothic"/>
                <ns1:cs typeface="BIZ UDPGothic"/>
                <ns1:sym typeface="BIZ UDPGothic"/>
              </ns1:rPr>
              <ns1:t>た
“本気</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”のBto</ns1:t>
            </ns1:r>
            <ns1:r>
              <ns1:rPr b="1" lang="ja-JP" sz="2400">
                <ns1:solidFill>
                  <ns1:schemeClr val="lt1"/>
                </ns1:solidFill>
                <ns1:latin typeface="BIZ UDPGothic"/>
                <ns1:ea typeface="BIZ UDPGothic"/>
                <ns1:cs typeface="BIZ UDPGothic"/>
                <ns1:sym typeface="BIZ UDPGothic"/>
              </ns1:rPr>
              <ns1:t>Bマーケテ</ns1:t>
            </ns1:r>
            <ns1:r>
              <ns1:rPr b="1" lang="ja-JP" sz="3600">
                <ns1:solidFill>
                  <ns1:schemeClr val="lt1"/>
                </ns1:solidFill>
                <ns1:latin typeface="BIZ UDPGothic"/>
                <ns1:ea typeface="BIZ UDPGothic"/>
                <ns1:cs typeface="BIZ UDPGothic"/>
                <ns1:sym typeface="BIZ UDPGothic"/>
              </ns1:rPr>
              <ns1:t>ィング支</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援
「マ</ns1:t>
            </ns1:r>
            <ns1:r>
              <ns1:rPr b="1" lang="ja-JP" sz="2400">
                <ns1:solidFill>
                  <ns1:schemeClr val="lt1"/>
                </ns1:solidFill>
                <ns1:latin typeface="BIZ UDPGothic"/>
                <ns1:ea typeface="BIZ UDPGothic"/>
                <ns1:cs typeface="BIZ UDPGothic"/>
                <ns1:sym typeface="BIZ UDPGothic"/>
              </ns1:rPr>
              <ns1:t>ジセミ」</ns1:t>
            </ns1:r>
            <ns1:r>
              <ns1:rPr b="1" lang="ja-JP" sz="3600">
                <ns1:solidFill>
                  <ns1:schemeClr val="lt1"/>
                </ns1:solidFill>
                <ns1:latin typeface="BIZ UDPGothic"/>
                <ns1:ea typeface="BIZ UDPGothic"/>
                <ns1:cs typeface="BIZ UDPGothic"/>
                <ns1:sym typeface="BIZ UDPGothic"/>
              </ns1:rPr>
              <ns1:t>のご紹介</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ns0:sld xmlns:ns0="http://schemas.openxmlformats.org/presentationml/2006/main" xmlns:ns1="http://schemas.openxmlformats.org/drawingml/2006/main" xmlns:ns2="http://schemas.openxmlformats.org/officeDocument/2006/relationships">
  <ns0:cSld>
    <ns0:spTree>
      <ns0:nvGrpSpPr>
        <ns0:cNvPr id="276" name="Shape 276"/>
        <ns0:cNvGrpSpPr/>
        <ns0:nvPr/>
      </ns0:nvGrpSpPr>
      <ns0:grpSpPr>
        <ns1:xfrm>
          <ns1:off x="0" y="0"/>
          <ns1:ext cx="0" cy="0"/>
          <ns1:chOff x="0" y="0"/>
          <ns1:chExt cx="0" cy="0"/>
        </ns1:xfrm>
      </ns0:grpSpPr>
      <ns0:cxnSp>
        <ns0:nvCxnSpPr>
          <ns0:cNvPr id="277" name="Google Shape;277;p10"/>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78" name="Google Shape;278;p10"/>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79" name="Google Shape;279;p10"/>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ウェビナーを活用した東南アジア進出支援</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280" name="Google Shape;280;p10"/>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id="281" name="Google Shape;281;p10"/>
          <ns0:cNvPicPr preferRelativeResize="0"/>
          <ns0:nvPr/>
        </ns0:nvPicPr>
        <ns0:blipFill rotWithShape="1">
          <ns1:blip ns2:embed="rId3">
            <ns1:alphaModFix/>
          </ns1:blip>
          <ns1:srcRect b="0" l="0" r="0" t="0"/>
          <ns1:stretch/>
        </ns0:blipFill>
        <ns0:spPr>
          <ns1:xfrm>
            <ns1:off x="338978" y="918883"/>
            <ns1:ext cx="8190863" cy="5743267"/>
          </ns1:xfrm>
          <ns1:prstGeom prst="rect">
            <ns1:avLst/>
          </ns1:prstGeom>
          <ns1:noFill/>
          <ns1:ln>
            <ns1:noFill/>
          </ns1:ln>
        </ns0:spPr>
      </ns0:pic>
      <ns0:sp>
        <ns0:nvSpPr>
          <ns0:cNvPr id="282" name="Google Shape;282;p10"/>
          <ns0:cNvSpPr txBox="1"/>
          <ns0:nvPr/>
        </ns0:nvSpPr>
        <ns0:spPr>
          <ns1:xfrm>
            <ns1:off x="8722580" y="1025502"/>
            <ns1:ext cx="3306021" cy="4631997"/>
          </ns1:xfrm>
          <ns1:prstGeom prst="rect">
            <ns1:avLst/>
          </ns1:prstGeom>
          <ns1:noFill/>
          <ns1:ln>
            <ns1:noFill/>
          </ns1:ln>
        </ns0:spPr>
        <ns0:txBody>
          <ns1:bodyPr anchorCtr="0" anchor="t" bIns="45700" lIns="91425" spcFirstLastPara="1" rIns="91425" wrap="square" tIns="45700">
            <ns1:spAutoFit/>
          </ns1:bodyPr>
          <ns1:lstStyle/>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日本国内向けとほぼ同じ価格で、東南アジア向けにウェビナー配信が可能。</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貴社は日本語（又は英語）でのプレゼン動画（＋スライド）を用意するだけ。</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現地語での字幕の追加、スライドの翻訳、当日の配信まで、全てマジセミ側で対応。</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オプションで、ウェビナー後のリードフォローや、現地語対応済みのウェビナー動画の２次利用なども可能。</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00000"/>
              </ns1:lnSpc>
              <ns1:spcBef>
                <ns1:spcPts val="600"/>
              </ns1:spcBef>
              <ns1:spcAft>
                <ns1:spcPts val="0"/>
              </ns1:spcAft>
              <ns1:buClr>
                <ns1:srgbClr val="000000"/>
              </ns1:buClr>
              <ns1:buSzPts val="1800"/>
              <ns1:buFont typeface="Noto Sans Symbols"/>
              <ns1:buChar char="✔"/>
            </ns1:pPr>
            <ns1:r>
              <ns1:rPr b="0" i="0" lang="ja-JP" sz="1800" u="none" cap="none" strike="noStrike">
                <ns1:solidFill>
                  <ns1:schemeClr val="accent4"/>
                </ns1:solidFill>
                <ns1:latin typeface="BIZ UDPGothic"/>
                <ns1:ea typeface="BIZ UDPGothic"/>
                <ns1:cs typeface="BIZ UDPGothic"/>
                <ns1:sym typeface="BIZ UDPGothic"/>
              </ns1:rPr>
              <ns1:t>東南アジアで開催される展示会への共同出展も推進中。</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283" name="Google Shape;283;p10"/>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84" name="Google Shape;284;p10"/>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1.xml><?xml version="1.0" encoding="utf-8"?>
<ns0:sld xmlns:ns0="http://schemas.openxmlformats.org/presentationml/2006/main" xmlns:ns1="http://schemas.openxmlformats.org/drawingml/2006/main" xmlns:ns2="http://schemas.openxmlformats.org/officeDocument/2006/relationships">
  <ns0:cSld>
    <ns0:spTree>
      <ns0:nvGrpSpPr>
        <ns0:cNvPr id="289" name="Shape 289"/>
        <ns0:cNvGrpSpPr/>
        <ns0:nvPr/>
      </ns0:nvGrpSpPr>
      <ns0:grpSpPr>
        <ns1:xfrm>
          <ns1:off x="0" y="0"/>
          <ns1:ext cx="0" cy="0"/>
          <ns1:chOff x="0" y="0"/>
          <ns1:chExt cx="0" cy="0"/>
        </ns1:xfrm>
      </ns0:grpSpPr>
      <ns0:sp>
        <ns0:nvSpPr>
          <ns0:cNvPr id="290" name="Google Shape;290;p11"/>
          <ns0:cNvSpPr/>
          <ns0:nvPr/>
        </ns0:nvSpPr>
        <ns0:spPr>
          <ns1:xfrm>
            <ns1:off x="525996" y="1865262"/>
            <ns1:ext cx="6319157" cy="3643225"/>
          </ns1:xfrm>
          <ns1:prstGeom prst="roundRect">
            <ns1:avLst>
              <ns1:gd fmla="val 4090" name="adj"/>
            </ns1:avLst>
          </ns1:prstGeom>
          <ns1:solidFill>
            <ns1:srgbClr val="FCF6D8"/>
          </ns1:solidFill>
          <ns1:ln>
            <ns1:noFill/>
          </ns1:ln>
        </ns0:spPr>
        <ns0:txBody>
          <ns1:bodyPr anchorCtr="0" anchor="ctr" bIns="45700" lIns="91425" spcFirstLastPara="1" rIns="91425" wrap="square" tIns="45700">
            <ns1:noAutofit/>
          </ns1:bodyPr>
          <ns1:lstStyle/>
          <ns1:p>
            <ns1:pPr indent="0" lvl="8"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4"/>
              </ns1:solidFill>
              <ns1:latin typeface="Arial"/>
              <ns1:ea typeface="Arial"/>
              <ns1:cs typeface="Arial"/>
              <ns1:sym typeface="Arial"/>
            </ns1:endParaRPr>
          </ns1:p>
        </ns0:txBody>
      </ns0:sp>
      <ns0:cxnSp>
        <ns0:nvCxnSpPr>
          <ns0:cNvPr id="291" name="Google Shape;291;p11"/>
          <ns0:cNvCxnSpPr>
            <ns1:stCxn id="292" idx="2"/>
            <ns1:endCxn id="293" idx="2"/>
          </ns0:cNvCxnSpPr>
          <ns0:nvPr/>
        </ns0:nvCxnSpPr>
        <ns0:spPr>
          <ns1:xfrm>
            <ns1:off x="7392611" y="2810488"/>
            <ns1:ext cx="1024500" cy="2933100"/>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293" name="Google Shape;293;p11"/>
          <ns0:cNvSpPr/>
          <ns0:nvPr/>
        </ns0:nvSpPr>
        <ns0:spPr>
          <ns1:xfrm rot="4683442">
            <ns1:off x="7972028" y="2933566"/>
            <ns1:ext cx="3895184" cy="3399247"/>
          </ns1:xfrm>
          <ns1:prstGeom prst="rightArrow">
            <ns1:avLst>
              <ns1:gd fmla="val 64020" name="adj1"/>
              <ns1:gd fmla="val 34486" name="adj2"/>
            </ns1:avLst>
          </ns1:prstGeom>
          <ns1:solidFill>
            <ns1:srgbClr val="FFC000"/>
          </ns1:solidFill>
          <ns1:ln>
            <ns1:noFill/>
          </ns1:ln>
          <ns1:effectLst>
            <ns1:outerShdw blurRad="139700" sx="102000" rotWithShape="0" algn="tr" dir="8100000" dist="38100" sy="102000">
              <ns1:srgbClr val="000000">
                <ns1:alpha val="2745"/>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294" name="Google Shape;294;p11"/>
          <ns0:cNvSpPr txBox="1"/>
          <ns0:nvPr/>
        </ns0:nvSpPr>
        <ns0:spPr>
          <ns1:xfrm rot="-716558">
            <ns1:off x="8419773" y="2925556"/>
            <ns1:ext cx="2829141" cy="1399078"/>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7000"/>
              <ns1:buFont typeface="Arial"/>
              <ns1:buNone/>
            </ns1:pPr>
            <ns1:r>
              <ns1:rPr b="0" i="0" lang="ja-JP" sz="5400" u="none" cap="none" strike="noStrike">
                <ns1:solidFill>
                  <ns1:schemeClr val="lt1"/>
                </ns1:solidFill>
                <ns1:latin typeface="Arial"/>
                <ns1:ea typeface="Arial"/>
                <ns1:cs typeface="Arial"/>
                <ns1:sym typeface="Arial"/>
              </ns1:rPr>
              <ns1:t>70%</ns1:t>
            </ns1:r>
            <ns1:endParaRPr b="0" i="0" sz="5400" u="none" cap="none" strike="noStrike">
              <ns1:solidFill>
                <ns1:schemeClr val="lt1"/>
              </ns1:solidFill>
              <ns1:latin typeface="Arial"/>
              <ns1:ea typeface="Arial"/>
              <ns1:cs typeface="Arial"/>
              <ns1:sym typeface="Arial"/>
            </ns1:endParaRPr>
          </ns1:p>
        </ns0:txBody>
      </ns0:sp>
      <ns0:grpSp>
        <ns0:nvGrpSpPr>
          <ns0:cNvPr id="295" name="Google Shape;295;p11"/>
          <ns0:cNvGrpSpPr/>
          <ns0:nvPr/>
        </ns0:nvGrpSpPr>
        <ns0:grpSpPr>
          <ns1:xfrm>
            <ns1:off x="4386754" y="5615561"/>
            <ns1:ext cx="3596672" cy="908803"/>
            <ns1:chOff x="-590393" y="3423699"/>
            <ns1:chExt cx="3596672" cy="908803"/>
          </ns1:xfrm>
        </ns0:grpSpPr>
        <ns0:sp>
          <ns0:nvSpPr>
            <ns0:cNvPr id="296" name="Google Shape;296;p11"/>
            <ns0:cNvSpPr txBox="1"/>
            <ns0:nvPr/>
          </ns0:nvSpPr>
          <ns0:spPr>
            <ns1:xfrm>
              <ns1:off x="332135" y="3457944"/>
              <ns1:ext cx="2674144" cy="87455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その後のフォローに対する</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反応が、</ns1:t>
              </ns1:r>
              <ns1:r>
                <ns1:rPr b="1" i="0" lang="ja-JP" sz="2400" u="none" cap="none" strike="noStrike">
                  <ns1:solidFill>
                    <ns1:schemeClr val="accent4"/>
                  </ns1:solidFill>
                  <ns1:latin typeface="BIZ UDPGothic"/>
                  <ns1:ea typeface="BIZ UDPGothic"/>
                  <ns1:cs typeface="BIZ UDPGothic"/>
                  <ns1:sym typeface="BIZ UDPGothic"/>
                </ns1:rPr>
                <ns1:t>約100</ns1:t>
              </ns1:r>
              <ns1:r>
                <ns1:rPr b="0" i="0" lang="ja-JP" sz="1600" u="none" cap="none" strike="noStrike">
                  <ns1:solidFill>
                    <ns1:schemeClr val="accent4"/>
                  </ns1:solidFill>
                  <ns1:latin typeface="BIZ UDPGothic"/>
                  <ns1:ea typeface="BIZ UDPGothic"/>
                  <ns1:cs typeface="BIZ UDPGothic"/>
                  <ns1:sym typeface="BIZ UDPGothic"/>
                </ns1:rPr>
                <ns1:t>倍違う</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just">
                <ns1:lnSpc>
                  <ns1:spcPct val="72222"/>
                </ns1:lnSpc>
                <ns1:spcBef>
                  <ns1:spcPts val="0"/>
                </ns1:spcBef>
                <ns1:spcAft>
                  <ns1:spcPts val="0"/>
                </ns1:spcAft>
                <ns1:buClr>
                  <ns1:srgbClr val="000000"/>
                </ns1:buClr>
                <ns1:buSzPts val="20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According to</ns1:t>
              </ns1:r>
              <ns1:r>
                <ns1:rPr b="0" i="0" lang="ja-JP" sz="800" u="none" cap="none" strike="noStrike">
                  <ns1:solidFill>
                    <ns1:schemeClr val="accent4"/>
                  </ns1:solidFill>
                  <ns1:latin typeface="BIZ UDPGothic"/>
                  <ns1:ea typeface="BIZ UDPGothic"/>
                  <ns1:cs typeface="BIZ UDPGothic"/>
                  <ns1:sym typeface="BIZ UDPGothic"/>
                </ns1:rPr>
                <ns1:t> our research</ns1:t>
              </ns1:r>
              <ns1:endParaRPr b="0" i="0" sz="800" u="none" cap="none" strike="noStrike">
                <ns1:solidFill>
                  <ns1:schemeClr val="accent4"/>
                </ns1:solidFill>
                <ns1:latin typeface="BIZ UDPGothic"/>
                <ns1:ea typeface="BIZ UDPGothic"/>
                <ns1:cs typeface="BIZ UDPGothic"/>
                <ns1:sym typeface="BIZ UDPGothic"/>
              </ns1:endParaRPr>
            </ns1:p>
          </ns0:txBody>
        </ns0:sp>
        <ns0:grpSp>
          <ns0:nvGrpSpPr>
            <ns0:cNvPr id="297" name="Google Shape;297;p11"/>
            <ns0:cNvGrpSpPr/>
            <ns0:nvPr/>
          </ns0:nvGrpSpPr>
          <ns0:grpSpPr>
            <ns1:xfrm>
              <ns1:off x="-590393" y="3423699"/>
              <ns1:ext cx="894300" cy="891438"/>
              <ns1:chOff x="-825941" y="4123916"/>
              <ns1:chExt cx="1195706" cy="1195707"/>
            </ns1:xfrm>
          </ns0:grpSpPr>
          <ns0:sp>
            <ns0:nvSpPr>
              <ns0:cNvPr id="298" name="Google Shape;298;p11"/>
              <ns0:cNvSpPr/>
              <ns0:nvPr/>
            </ns0:nvSpPr>
            <ns0:spPr>
              <ns1:xfrm>
                <ns1:off x="-825941" y="4123916"/>
                <ns1:ext cx="1195706" cy="1195707"/>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262626"/>
                  </ns1:solidFill>
                  <ns1:latin typeface="Arial"/>
                  <ns1:ea typeface="Arial"/>
                  <ns1:cs typeface="Arial"/>
                  <ns1:sym typeface="Arial"/>
                </ns1:endParaRPr>
              </ns1:p>
            </ns0:txBody>
          </ns0:sp>
          <ns0:pic>
            <ns0:nvPicPr>
              <ns0:cNvPr descr="プレート が含まれている画像&#10;&#10;自動的に生成された説明" id="299" name="Google Shape;299;p11"/>
              <ns0:cNvPicPr preferRelativeResize="0"/>
              <ns0:nvPr/>
            </ns0:nvPicPr>
            <ns0:blipFill rotWithShape="1">
              <ns1:blip ns2:embed="rId3">
                <ns1:alphaModFix/>
              </ns1:blip>
              <ns1:srcRect b="0" l="0" r="0" t="0"/>
              <ns1:stretch/>
            </ns0:blipFill>
            <ns0:spPr>
              <ns1:xfrm>
                <ns1:off x="-675218" y="4404520"/>
                <ns1:ext cx="894261" cy="634500"/>
              </ns1:xfrm>
              <ns1:prstGeom prst="rect">
                <ns1:avLst/>
              </ns1:prstGeom>
              <ns1:noFill/>
              <ns1:ln>
                <ns1:noFill/>
              </ns1:ln>
            </ns0:spPr>
          </ns0:pic>
        </ns0:grpSp>
      </ns0:grpSp>
      <ns0:sp>
        <ns0:nvSpPr>
          <ns0:cNvPr id="300" name="Google Shape;300;p11"/>
          <ns0:cNvSpPr/>
          <ns0:nvPr/>
        </ns0:nvSpPr>
        <ns0:spPr>
          <ns1:xfrm>
            <ns1:off x="7102842" y="4363039"/>
            <ns1:ext cx="2698808" cy="806147"/>
          </ns1:xfrm>
          <ns1:prstGeom prst="roundRect">
            <ns1:avLst>
              <ns1:gd fmla="val 16667" name="adj"/>
            </ns1:avLst>
          </ns1:prstGeom>
          <ns1:solidFill>
            <ns1:srgbClr val="102F74"/>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301" name="Google Shape;301;p11"/>
          <ns0:cNvGrpSpPr/>
          <ns0:nvPr/>
        </ns0:nvGrpSpPr>
        <ns0:grpSpPr>
          <ns1:xfrm rot="-721227">
            <ns1:off x="6995699" y="4527374"/>
            <ns1:ext cx="520102" cy="629232"/>
            <ns1:chOff x="5943600" y="6791161"/>
            <ns1:chExt cx="1056873" cy="1265969"/>
          </ns1:xfrm>
        </ns0:grpSpPr>
        <ns0:sp>
          <ns0:nvSpPr>
            <ns0:cNvPr id="302" name="Google Shape;302;p11"/>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03" name="Google Shape;303;p11"/>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grpSp>
        <ns0:nvGrpSpPr>
          <ns0:cNvPr id="304" name="Google Shape;304;p11"/>
          <ns0:cNvGrpSpPr/>
          <ns0:nvPr/>
        </ns0:nvGrpSpPr>
        <ns0:grpSpPr>
          <ns1:xfrm>
            <ns1:off x="607532" y="5624244"/>
            <ns1:ext cx="3637936" cy="891437"/>
            <ns1:chOff x="839631" y="1728338"/>
            <ns1:chExt cx="3637936" cy="891437"/>
          </ns1:xfrm>
        </ns0:grpSpPr>
        <ns0:sp>
          <ns0:nvSpPr>
            <ns0:cNvPr id="305" name="Google Shape;305;p11"/>
            <ns0:cNvSpPr txBox="1"/>
            <ns0:nvPr/>
          </ns0:nvSpPr>
          <ns0:spPr>
            <ns1:xfrm>
              <ns1:off x="1759742" y="1758374"/>
              <ns1:ext cx="271782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お客様とFace </ns1:t>
              </ns1:r>
              <ns1:r>
                <ns1:rPr b="1" i="0" lang="ja-JP" sz="1600" u="none" cap="none" strike="noStrike">
                  <ns1:solidFill>
                    <ns1:schemeClr val="accent4"/>
                  </ns1:solidFill>
                  <ns1:latin typeface="BIZ UDPGothic"/>
                  <ns1:ea typeface="BIZ UDPGothic"/>
                  <ns1:cs typeface="BIZ UDPGothic"/>
                  <ns1:sym typeface="BIZ UDPGothic"/>
                </ns1:rPr>
                <ns1:t>to Faceの</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コミュニケーショ</ns1:t>
              </ns1:r>
              <ns1:r>
                <ns1:rPr b="0" i="0" lang="ja-JP" sz="1600" u="none" cap="none" strike="noStrike">
                  <ns1:solidFill>
                    <ns1:schemeClr val="accent4"/>
                  </ns1:solidFill>
                  <ns1:latin typeface="BIZ UDPGothic"/>
                  <ns1:ea typeface="BIZ UDPGothic"/>
                  <ns1:cs typeface="BIZ UDPGothic"/>
                  <ns1:sym typeface="BIZ UDPGothic"/>
                </ns1:rPr>
                <ns1:t>ンができ、
信用</ns1:t>
              </ns1:r>
              <ns1:br>
                <ns1:rPr b="0" i="0" lang="ja-JP" sz="1600" u="none" cap="none" strike="noStrike">
                  <ns1:solidFill>
                    <ns1:schemeClr val="accent4"/>
                  </ns1:solidFill>
                  <ns1:latin typeface="BIZ UDPGothic"/>
                  <ns1:ea typeface="BIZ UDPGothic"/>
                  <ns1:cs typeface="BIZ UDPGothic"/>
                  <ns1:sym typeface="BIZ UDPGothic"/>
                </ns1:rPr>
              </ns1:br>
              <ns1:r>
                <ns1:rPr b="0" i="0" lang="ja-JP" sz="1600" u="none" cap="none" strike="noStrike">
                  <ns1:solidFill>
                    <ns1:schemeClr val="accent4"/>
                  </ns1:solidFill>
                  <ns1:latin typeface="BIZ UDPGothic"/>
                  <ns1:ea typeface="BIZ UDPGothic"/>
                  <ns1:cs typeface="BIZ UDPGothic"/>
                  <ns1:sym typeface="BIZ UDPGothic"/>
                </ns1:rPr>
                <ns1:t>・信頼がアップ</ns1:t>
              </ns1:r>
              <ns1:endParaRPr b="0" i="0" sz="1600" u="none" cap="none" strike="noStrike">
                <ns1:solidFill>
                  <ns1:schemeClr val="accent4"/>
                </ns1:solidFill>
                <ns1:latin typeface="BIZ UDPGothic"/>
                <ns1:ea typeface="BIZ UDPGothic"/>
                <ns1:cs typeface="BIZ UDPGothic"/>
                <ns1:sym typeface="BIZ UDPGothic"/>
              </ns1:endParaRPr>
            </ns1:p>
          </ns0:txBody>
        </ns0:sp>
        <ns0:grpSp>
          <ns0:nvGrpSpPr>
            <ns0:cNvPr id="306" name="Google Shape;306;p11"/>
            <ns0:cNvGrpSpPr/>
            <ns0:nvPr/>
          </ns0:nvGrpSpPr>
          <ns0:grpSpPr>
            <ns1:xfrm>
              <ns1:off x="839631" y="1728338"/>
              <ns1:ext cx="894299" cy="891437"/>
              <ns1:chOff x="3240808" y="1299412"/>
              <ns1:chExt cx="1195707" cy="1195706"/>
            </ns1:xfrm>
          </ns0:grpSpPr>
          <ns0:sp>
            <ns0:nvSpPr>
              <ns0:cNvPr id="307" name="Google Shape;307;p11"/>
              <ns0:cNvSpPr/>
              <ns0:nvPr/>
            </ns0:nvSpPr>
            <ns0:spPr>
              <ns1:xfrm>
                <ns1:off x="3240808" y="1299412"/>
                <ns1:ext cx="1195707" cy="1195706"/>
              </ns1:xfrm>
              <ns1:prstGeom prst="ellipse">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descr="アイコン&#10;&#10;自動的に生成された説明" id="308" name="Google Shape;308;p11"/>
              <ns0:cNvPicPr preferRelativeResize="0"/>
              <ns0:nvPr/>
            </ns0:nvPicPr>
            <ns0:blipFill rotWithShape="1">
              <ns1:blip ns2:embed="rId4">
                <ns1:alphaModFix/>
              </ns1:blip>
              <ns1:srcRect b="0" l="0" r="0" t="0"/>
              <ns1:stretch/>
            </ns0:blipFill>
            <ns0:spPr>
              <ns1:xfrm>
                <ns1:off x="3558405" y="1577697"/>
                <ns1:ext cx="557920" cy="642060"/>
              </ns1:xfrm>
              <ns1:prstGeom prst="rect">
                <ns1:avLst/>
              </ns1:prstGeom>
              <ns1:noFill/>
              <ns1:ln>
                <ns1:noFill/>
              </ns1:ln>
            </ns0:spPr>
          </ns0:pic>
        </ns0:grpSp>
      </ns0:grpSp>
      <ns0:sp>
        <ns0:nvSpPr>
          <ns0:cNvPr id="309" name="Google Shape;309;p11"/>
          <ns0:cNvSpPr txBox="1"/>
          <ns0:nvPr/>
        </ns0:nvSpPr>
        <ns0:spPr>
          <ns1:xfrm>
            <ns1:off x="7204950" y="4368482"/>
            <ns1:ext cx="2596699" cy="72323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メールで資料案内した場合の</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7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is abou</ns1:t>
            </ns1:r>
            <ns1:r>
              <ns1:rPr b="1" i="0" lang="ja-JP" sz="2000" u="none" cap="none" strike="noStrike">
                <ns1:solidFill>
                  <ns1:schemeClr val="lt1"/>
                </ns1:solidFill>
                <ns1:latin typeface="BIZ UDPGothic"/>
                <ns1:ea typeface="BIZ UDPGothic"/>
                <ns1:cs typeface="BIZ UDPGothic"/>
                <ns1:sym typeface="BIZ UDPGothic"/>
              </ns1:rPr>
              <ns1:t>t 100 </ns1:t>
            </ns1:r>
            <ns1:r>
              <ns1:rPr b="1" i="0" lang="ja-JP" sz="1400" u="none" cap="none" strike="noStrike">
                <ns1:solidFill>
                  <ns1:schemeClr val="lt1"/>
                </ns1:solidFill>
                <ns1:latin typeface="BIZ UDPGothic"/>
                <ns1:ea typeface="BIZ UDPGothic"/>
                <ns1:cs typeface="BIZ UDPGothic"/>
                <ns1:sym typeface="BIZ UDPGothic"/>
              </ns1:rPr>
              <ns1:t>times!</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310" name="Google Shape;310;p11"/>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なぜ“ウェビナー起点”なのか？</ns1:t>
            </ns1:r>
            <ns1:endParaRPr b="0" i="0" sz="1400" u="none" cap="none" strike="noStrike">
              <ns1:solidFill>
                <ns1:srgbClr val="000000"/>
              </ns1:solidFill>
              <ns1:latin typeface="Arial"/>
              <ns1:ea typeface="Arial"/>
              <ns1:cs typeface="Arial"/>
              <ns1:sym typeface="Arial"/>
            </ns1:endParaRPr>
          </ns1:p>
        </ns0:txBody>
      </ns0:sp>
      <ns0:cxnSp>
        <ns0:nvCxnSpPr>
          <ns0:cNvPr id="311" name="Google Shape;311;p11"/>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12" name="Google Shape;312;p11"/>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92" name="Google Shape;292;p11"/>
          <ns0:cNvSpPr/>
          <ns0:nvPr/>
        </ns0:nvSpPr>
        <ns0:spPr>
          <ns1:xfrm rot="4683442">
            <ns1:off x="7504700" y="2286860"/>
            <ns1:ext cx="624740" cy="867700"/>
          </ns1:xfrm>
          <ns1:prstGeom prst="rightArrow">
            <ns1:avLst>
              <ns1:gd fmla="val 49839" name="adj1"/>
              <ns1:gd fmla="val 50000" name="adj2"/>
            </ns1:avLst>
          </ns1:prstGeom>
          <ns1:solidFill>
            <ns1:srgbClr val="729EEE"/>
          </ns1:solidFill>
          <ns1:ln>
            <ns1:noFill/>
          </ns1:ln>
          <ns1:effectLst>
            <ns1:outerShdw blurRad="139700" sx="102000" rotWithShape="0" algn="tr" dir="8100000" dist="38100" sy="102000">
              <ns1:srgbClr val="000000">
                <ns1:alpha val="20000"/>
              </ns1:srgbClr>
            </ns1:outerShdw>
          </ns1:effectLst>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313" name="Google Shape;313;p11"/>
          <ns0:cNvSpPr txBox="1"/>
          <ns0:nvPr/>
        </ns0:nvSpPr>
        <ns0:spPr>
          <ns1:xfrm rot="-716442">
            <ns1:off x="7443322" y="2425256"/>
            <ns1:ext cx="723410" cy="394686"/>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71428"/>
              </ns1:lnSpc>
              <ns1:spcBef>
                <ns1:spcPts val="0"/>
              </ns1:spcBef>
              <ns1:spcAft>
                <ns1:spcPts val="0"/>
              </ns1:spcAft>
              <ns1:buClr>
                <ns1:srgbClr val="000000"/>
              </ns1:buClr>
              <ns1:buSzPts val="1200"/>
              <ns1:buFont typeface="Arial"/>
              <ns1:buNone/>
            </ns1:pPr>
            <ns1:r>
              <ns1:t/>
            </ns1:r>
            <ns1:endParaRPr b="0" i="0" sz="1100" u="none" cap="none" strike="noStrike">
              <ns1:solidFill>
                <ns1:schemeClr val="lt1"/>
              </ns1:solidFill>
              <ns1:latin typeface="Arial"/>
              <ns1:ea typeface="Arial"/>
              <ns1:cs typeface="Arial"/>
              <ns1:sym typeface="Arial"/>
            </ns1:endParaRPr>
          </ns1:p>
          <ns1:p>
            <ns1:pPr indent="0" lvl="0" marL="0" marR="0" rtl="0" algn="ctr">
              <ns1:lnSpc>
                <ns1:spcPct val="71428"/>
              </ns1:lnSpc>
              <ns1:spcBef>
                <ns1:spcPts val="0"/>
              </ns1:spcBef>
              <ns1:spcAft>
                <ns1:spcPts val="0"/>
              </ns1:spcAft>
              <ns1:buClr>
                <ns1:srgbClr val="000000"/>
              </ns1:buClr>
              <ns1:buSzPts val="1800"/>
              <ns1:buFont typeface="Arial"/>
              <ns1:buNone/>
            </ns1:pPr>
            <ns1:r>
              <ns1:rPr b="0" i="0" lang="ja-JP" sz="1100" u="none" cap="none" strike="noStrike">
                <ns1:solidFill>
                  <ns1:schemeClr val="lt1"/>
                </ns1:solidFill>
                <ns1:latin typeface="Arial"/>
                <ns1:ea typeface="Arial"/>
                <ns1:cs typeface="Arial"/>
                <ns1:sym typeface="Arial"/>
              </ns1:rPr>
              <ns1:t>0.7%</ns1:t>
            </ns1:r>
            <ns1:endParaRPr b="0" i="0" sz="1100" u="none" cap="none" strike="noStrike">
              <ns1:solidFill>
                <ns1:schemeClr val="lt1"/>
              </ns1:solidFill>
              <ns1:latin typeface="Arial"/>
              <ns1:ea typeface="Arial"/>
              <ns1:cs typeface="Arial"/>
              <ns1:sym typeface="Arial"/>
            </ns1:endParaRPr>
          </ns1:p>
        </ns0:txBody>
      </ns0:sp>
      <ns0:cxnSp>
        <ns0:nvCxnSpPr>
          <ns0:cNvPr id="314" name="Google Shape;314;p11"/>
          <ns0:cNvCxnSpPr/>
          <ns0:nvPr/>
        </ns0:nvCxnSpPr>
        <ns0:spPr>
          <ns1:xfrm rot="10800000">
            <ns1:off x="7954654" y="2366483"/>
            <ns1:ext cx="2630968" cy="135226"/>
          </ns1:xfrm>
          <ns1:prstGeom prst="straightConnector1">
            <ns1:avLst/>
          </ns1:prstGeom>
          <ns1:noFill/>
          <ns1:ln cap="flat" cmpd="sng" w="9525">
            <ns1:solidFill>
              <ns1:schemeClr val="accent1"/>
            </ns1:solidFill>
            <ns1:prstDash val="dash"/>
            <ns1:miter lim="800000"/>
            <ns1:headEnd len="sm" w="sm" type="none"/>
            <ns1:tailEnd len="sm" w="sm" type="none"/>
          </ns1:ln>
        </ns0:spPr>
      </ns0:cxnSp>
      <ns0:sp>
        <ns0:nvSpPr>
          <ns0:cNvPr id="315" name="Google Shape;315;p11"/>
          <ns0:cNvSpPr txBox="1"/>
          <ns0:nvPr/>
        </ns0:nvSpPr>
        <ns0:spPr>
          <ns1:xfrm>
            <ns1:off x="7331513" y="1835879"/>
            <ns1:ext cx="2528452"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When emailing the entire list</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316" name="Google Shape;316;p11"/>
          <ns0:cNvSpPr txBox="1"/>
          <ns0:nvPr/>
        </ns0:nvSpPr>
        <ns0:spPr>
          <ns1:xfrm>
            <ns1:off x="8600563" y="5343810"/>
            <ns1:ext cx="3264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When emailing seminar participants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17" name="Google Shape;317;p11"/>
          <ns0:cNvCxnSpPr/>
          <ns0:nvPr/>
        </ns0:nvCxnSpPr>
        <ns0:spPr>
          <ns1:xfrm>
            <ns1:off x="8701956" y="5987826"/>
            <ns1:ext cx="310849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nvGrpSpPr>
          <ns0:cNvPr id="318" name="Google Shape;318;p11"/>
          <ns0:cNvGrpSpPr/>
          <ns0:nvPr/>
        </ns0:nvGrpSpPr>
        <ns0:grpSpPr>
          <ns1:xfrm flipH="1">
            <ns1:off x="7451085" y="2160009"/>
            <ns1:ext cx="2345380" cy="319400"/>
            <ns1:chOff x="7207953" y="1277243"/>
            <ns1:chExt cx="3344435" cy="455454"/>
          </ns1:xfrm>
        </ns0:grpSpPr>
        <ns0:cxnSp>
          <ns0:nvCxnSpPr>
            <ns0:cNvPr id="319" name="Google Shape;319;p11"/>
            <ns0:cNvCxnSpPr/>
            <ns0:nvPr/>
          </ns0:nvCxnSpPr>
          <ns0:spPr>
            <ns1:xfrm>
              <ns1:off x="7207953" y="1277243"/>
              <ns1:ext cx="3344435"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cxnSp>
          <ns0:nvCxnSpPr>
            <ns0:cNvPr id="320" name="Google Shape;320;p11"/>
            <ns0:cNvCxnSpPr/>
            <ns0:nvPr/>
          </ns0:nvCxnSpPr>
          <ns0:spPr>
            <ns1:xfrm flipH="1">
              <ns1:off x="10062718" y="1277243"/>
              <ns1:ext cx="480591" cy="455454"/>
            </ns1:xfrm>
            <ns1:prstGeom prst="straightConnector1">
              <ns1:avLst/>
            </ns1:prstGeom>
            <ns1:noFill/>
            <ns1:ln cap="flat" cmpd="sng" w="9525">
              <ns1:solidFill>
                <ns1:srgbClr val="163F9B"/>
              </ns1:solidFill>
              <ns1:prstDash val="solid"/>
              <ns1:miter lim="800000"/>
              <ns1:headEnd len="sm" w="sm" type="none"/>
              <ns1:tailEnd len="sm" w="sm" type="none"/>
            </ns1:ln>
          </ns0:spPr>
        </ns0:cxnSp>
      </ns0:grpSp>
      <ns0:sp>
        <ns0:nvSpPr>
          <ns0:cNvPr id="321" name="Google Shape;321;p11"/>
          <ns0:cNvSpPr txBox="1"/>
          <ns0:nvPr/>
        </ns0:nvSpPr>
        <ns0:spPr>
          <ns1:xfrm>
            <ns1:off x="856384" y="1914423"/>
            <ns1:ext cx="5676026"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ウェビナーの特徴</ns1:t>
            </ns1:r>
            <ns1:endParaRPr b="1" i="0" sz="2400" u="none" cap="none" strike="noStrike">
              <ns1:solidFill>
                <ns1:schemeClr val="accent4"/>
              </ns1:solidFill>
              <ns1:latin typeface="BIZ UDPGothic"/>
              <ns1:ea typeface="BIZ UDPGothic"/>
              <ns1:cs typeface="BIZ UDPGothic"/>
              <ns1:sym typeface="BIZ UDPGothic"/>
            </ns1:endParaRPr>
          </ns1:p>
        </ns0:txBody>
      </ns0:sp>
      <ns0:sp>
        <ns0:nvSpPr>
          <ns0:cNvPr id="322" name="Google Shape;322;p11"/>
          <ns0:cNvSpPr txBox="1"/>
          <ns0:nvPr/>
        </ns0:nvSpPr>
        <ns0:spPr>
          <ns1:xfrm>
            <ns1:off x="850404" y="2459609"/>
            <ns1:ext cx="5676026" cy="295461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「インタラクティブな体験」を提供できる</ns1:t>
            </ns1:r>
            <ns1:endParaRPr b="1" i="0" sz="1800" u="none" cap="none" strike="noStrike">
              <ns1:solidFill>
                <ns1:schemeClr val="accent4"/>
              </ns1:solidFill>
              <ns1:latin typeface="BIZ UDPGothic"/>
              <ns1:ea typeface="BIZ UDPGothic"/>
              <ns1:cs typeface="BIZ UDPGothic"/>
              <ns1:sym typeface="BIZ UDPGothic"/>
            </ns1:endParaRPr>
          </ns1:p>
          <ns1:p>
            <ns1:pPr indent="0" lvl="1"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ライブでの質疑応答</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20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質問や要望を受けながらのデモ、工場視察</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「生のフィードバック」を得られる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事前/事後アンケートはもちろん、講演中の投票や質問など</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「興味関心が高い」視聴者を得られる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少人数ウェビナーの場合、貴社の商品・サービスが解決できる課題について、困っている人が参加する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0"/>
              </ns1:spcAft>
              <ns1:buClr>
                <ns1:srgbClr val="000000"/>
              </ns1:buClr>
              <ns1:buSzPts val="20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「場を共有する」ことで信頼関係を構築する</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“先生”として認知</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36000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質疑応答などのコミュニケーションを通じた信頼関係の構築</ns1:t>
            </ns1:r>
            <ns1:endParaRPr b="0" i="0" sz="1200" u="none" cap="none" strike="noStrike">
              <ns1:solidFill>
                <ns1:schemeClr val="accent4"/>
              </ns1:solidFill>
              <ns1:latin typeface="BIZ UDPGothic"/>
              <ns1:ea typeface="BIZ UDPGothic"/>
              <ns1:cs typeface="BIZ UDPGothic"/>
              <ns1:sym typeface="BIZ UDPGothic"/>
            </ns1:endParaRPr>
          </ns1:p>
        </ns0:txBody>
      </ns0:sp>
      <ns0:cxnSp>
        <ns0:nvCxnSpPr>
          <ns0:cNvPr id="323" name="Google Shape;323;p11"/>
          <ns0:cNvCxnSpPr/>
          <ns0:nvPr/>
        </ns0:nvCxnSpPr>
        <ns0:spPr>
          <ns1:xfrm>
            <ns1:off x="856384" y="2406985"/>
            <ns1:ext cx="5676026"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24" name="Google Shape;324;p11"/>
          <ns0:cNvSpPr txBox="1"/>
          <ns0:nvPr/>
        </ns0:nvSpPr>
        <ns0:spPr>
          <ns1:xfrm>
            <ns1:off x="525996" y="874427"/>
            <ns1:ext cx="112845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何も接点がないところから、いきなりのテレアポやDMは不信感につながります。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まずは「価値がある情報を提供」するウェビナーを開催することで、最初の接点を構築すると共に、</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「信用・信頼」を獲得することができます。</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25" name="Google Shape;325;p11"/>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26" name="Google Shape;326;p11"/>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27" name="Google Shape;327;p11"/>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2.xml><?xml version="1.0" encoding="utf-8"?>
<ns0:sld xmlns:ns0="http://schemas.openxmlformats.org/presentationml/2006/main" xmlns:ns1="http://schemas.openxmlformats.org/drawingml/2006/main">
  <ns0:cSld>
    <ns0:spTree>
      <ns0:nvGrpSpPr>
        <ns0:cNvPr id="332" name="Shape 332"/>
        <ns0:cNvGrpSpPr/>
        <ns0:nvPr/>
      </ns0:nvGrpSpPr>
      <ns0:grpSpPr>
        <ns1:xfrm>
          <ns1:off x="0" y="0"/>
          <ns1:ext cx="0" cy="0"/>
          <ns1:chOff x="0" y="0"/>
          <ns1:chExt cx="0" cy="0"/>
        </ns1:xfrm>
      </ns0:grpSpPr>
      <ns0:sp>
        <ns0:nvSpPr>
          <ns0:cNvPr id="333" name="Google Shape;333;p12"/>
          <ns0:cNvSpPr txBox="1"/>
          <ns0:nvPr/>
        </ns0:nvSpPr>
        <ns0:spPr>
          <ns1:xfrm>
            <ns1:off x="1376043" y="2647691"/>
            <ns1:ext cx="10619312" cy="166569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32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マジセミのサービス概要</ns1:t>
            </ns1:r>
            <ns1:endParaRPr b="0" i="0" sz="1400" u="none" cap="none" strike="noStrike">
              <ns1:solidFill>
                <ns1:srgbClr val="000000"/>
              </ns1:solidFill>
              <ns1:latin typeface="Arial"/>
              <ns1:ea typeface="Arial"/>
              <ns1:cs typeface="Arial"/>
              <ns1:sym typeface="Arial"/>
            </ns1:endParaRPr>
          </ns1:p>
        </ns0:txBody>
      </ns0:sp>
      <ns0:sp>
        <ns0:nvSpPr>
          <ns0:cNvPr id="334" name="Google Shape;334;p1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35" name="Google Shape;335;p1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36" name="Google Shape;336;p12"/>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3.xml><?xml version="1.0" encoding="utf-8"?>
<ns0:sld xmlns:ns0="http://schemas.openxmlformats.org/presentationml/2006/main" xmlns:ns1="http://schemas.openxmlformats.org/drawingml/2006/main" xmlns:ns2="http://schemas.openxmlformats.org/officeDocument/2006/relationships">
  <ns0:cSld>
    <ns0:spTree>
      <ns0:nvGrpSpPr>
        <ns0:cNvPr id="341" name="Shape 341"/>
        <ns0:cNvGrpSpPr/>
        <ns0:nvPr/>
      </ns0:nvGrpSpPr>
      <ns0:grpSpPr>
        <ns1:xfrm>
          <ns1:off x="0" y="0"/>
          <ns1:ext cx="0" cy="0"/>
          <ns1:chOff x="0" y="0"/>
          <ns1:chExt cx="0" cy="0"/>
        </ns1:xfrm>
      </ns0:grpSpPr>
      <ns0:pic>
        <ns0:nvPicPr>
          <ns0:cNvPr id="342" name="Google Shape;342;p13"/>
          <ns0:cNvPicPr preferRelativeResize="0"/>
          <ns0:nvPr/>
        </ns0:nvPicPr>
        <ns0:blipFill rotWithShape="1">
          <ns1:blip ns2:embed="rId3">
            <ns1:alphaModFix/>
          </ns1:blip>
          <ns1:srcRect b="0" l="0" r="0" t="0"/>
          <ns1:stretch/>
        </ns0:blipFill>
        <ns0:spPr>
          <ns1:xfrm>
            <ns1:off x="586700" y="3039600"/>
            <ns1:ext cx="5177700" cy="3818400"/>
          </ns1:xfrm>
          <ns1:prstGeom prst="rect">
            <ns1:avLst/>
          </ns1:prstGeom>
          <ns1:noFill/>
          <ns1:ln>
            <ns1:noFill/>
          </ns1:ln>
        </ns0:spPr>
      </ns0:pic>
      <ns0:cxnSp>
        <ns0:nvCxnSpPr>
          <ns0:cNvPr id="343" name="Google Shape;343;p1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44" name="Google Shape;344;p13"/>
          <ns0:cNvSpPr/>
          <ns0:nvPr/>
        </ns0:nvSpPr>
        <ns0:spPr>
          <ns1:xfrm>
            <ns1:off x="301520" y="1240985"/>
            <ns1:ext cx="1163793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pic>
        <ns0:nvPicPr>
          <ns0:cNvPr id="345" name="Google Shape;345;p13"/>
          <ns0:cNvPicPr preferRelativeResize="0"/>
          <ns0:nvPr/>
        </ns0:nvPicPr>
        <ns0:blipFill rotWithShape="1">
          <ns1:blip ns2:embed="rId4">
            <ns1:alphaModFix/>
          </ns1:blip>
          <ns1:srcRect b="0" l="0" r="0" t="0"/>
          <ns1:stretch/>
        </ns0:blipFill>
        <ns0:spPr>
          <ns1:xfrm>
            <ns1:off x="4745230" y="24688"/>
            <ns1:ext cx="7396488" cy="6857999"/>
          </ns1:xfrm>
          <ns1:prstGeom prst="rect">
            <ns1:avLst/>
          </ns1:prstGeom>
          <ns1:noFill/>
          <ns1:ln>
            <ns1:noFill/>
          </ns1:ln>
        </ns0:spPr>
      </ns0:pic>
      <ns0:sp>
        <ns0:nvSpPr>
          <ns0:cNvPr id="346" name="Google Shape;346;p13"/>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マジセミのハウスリスト</ns1:t>
            </ns1:r>
            <ns1:endParaRPr b="0" i="0" sz="1400" u="none" cap="none" strike="noStrike">
              <ns1:solidFill>
                <ns1:srgbClr val="000000"/>
              </ns1:solidFill>
              <ns1:latin typeface="Arial"/>
              <ns1:ea typeface="Arial"/>
              <ns1:cs typeface="Arial"/>
              <ns1:sym typeface="Arial"/>
            </ns1:endParaRPr>
          </ns1:p>
        </ns0:txBody>
      </ns0:sp>
      <ns0:sp>
        <ns0:nvSpPr>
          <ns0:cNvPr id="347" name="Google Shape;347;p13"/>
          <ns0:cNvSpPr txBox="1"/>
          <ns0:nvPr/>
        </ns0:nvSpPr>
        <ns0:spPr>
          <ns1:xfrm>
            <ns1:off x="252548" y="763664"/>
            <ns1:ext cx="188143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集客力</ns1:t>
            </ns1:r>
            <ns1:endParaRPr b="0" i="0" sz="1400" u="none" cap="none" strike="noStrike">
              <ns1:solidFill>
                <ns1:srgbClr val="000000"/>
              </ns1:solidFill>
              <ns1:latin typeface="Arial"/>
              <ns1:ea typeface="Arial"/>
              <ns1:cs typeface="Arial"/>
              <ns1:sym typeface="Arial"/>
            </ns1:endParaRPr>
          </ns1:p>
        </ns0:txBody>
      </ns0:sp>
      <ns0:sp>
        <ns0:nvSpPr>
          <ns0:cNvPr id="348" name="Google Shape;348;p13"/>
          <ns0:cNvSpPr/>
          <ns0:nvPr/>
        </ns0:nvSpPr>
        <ns0:spPr>
          <ns1:xfrm>
            <ns1:off x="7415211" y="2348217"/>
            <ns1:ext cx="2210922" cy="221092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ユーザー企業内訳</ns1:t>
            </ns1:r>
            <ns1:endParaRPr b="1" i="0" sz="1800" u="none" cap="none" strike="noStrike">
              <ns1:solidFill>
                <ns1:schemeClr val="accent4"/>
              </ns1:solidFill>
              <ns1:latin typeface="BIZ UDPGothic"/>
              <ns1:ea typeface="BIZ UDPGothic"/>
              <ns1:cs typeface="BIZ UDPGothic"/>
              <ns1:sym typeface="BIZ UDPGothic"/>
            </ns1:endParaRPr>
          </ns1:p>
        </ns0:txBody>
      </ns0:sp>
      <ns0:cxnSp>
        <ns0:nvCxnSpPr>
          <ns0:cNvPr id="349" name="Google Shape;349;p13"/>
          <ns0:cNvCxnSpPr/>
          <ns0:nvPr/>
        </ns0:nvCxnSpPr>
        <ns0:spPr>
          <ns1:xfrm flipH="1" rot="10800000">
            <ns1:off x="3117900" y="6274150"/>
            <ns1:ext cx="5211300" cy="185100"/>
          </ns1:xfrm>
          <ns1:prstGeom prst="straightConnector1">
            <ns1:avLst/>
          </ns1:prstGeom>
          <ns1:noFill/>
          <ns1:ln cap="flat" cmpd="sng" w="9525">
            <ns1:solidFill>
              <ns1:srgbClr val="7FA6FD"/>
            </ns1:solidFill>
            <ns1:prstDash val="dash"/>
            <ns1:miter lim="800000"/>
            <ns1:headEnd len="sm" w="sm" type="none"/>
            <ns1:tailEnd len="sm" w="sm" type="none"/>
          </ns1:ln>
        </ns0:spPr>
      </ns0:cxnSp>
      <ns0:cxnSp>
        <ns0:nvCxnSpPr>
          <ns0:cNvPr id="350" name="Google Shape;350;p13"/>
          <ns0:cNvCxnSpPr/>
          <ns0:nvPr/>
        </ns0:nvCxnSpPr>
        <ns0:spPr>
          <ns1:xfrm flipH="1" rot="10800000">
            <ns1:off x="3181984" y="904686"/>
            <ns1:ext cx="3977700" cy="2497500"/>
          </ns1:xfrm>
          <ns1:prstGeom prst="straightConnector1">
            <ns1:avLst/>
          </ns1:prstGeom>
          <ns1:noFill/>
          <ns1:ln cap="flat" cmpd="sng" w="9525">
            <ns1:solidFill>
              <ns1:srgbClr val="7FA6FD"/>
            </ns1:solidFill>
            <ns1:prstDash val="dash"/>
            <ns1:miter lim="800000"/>
            <ns1:headEnd len="sm" w="sm" type="none"/>
            <ns1:tailEnd len="sm" w="sm" type="none"/>
          </ns1:ln>
        </ns0:spPr>
      </ns0:cxnSp>
      <ns0:sp>
        <ns0:nvSpPr>
          <ns0:cNvPr id="351" name="Google Shape;351;p1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52" name="Google Shape;352;p13"/>
          <ns0:cNvSpPr/>
          <ns0:nvPr/>
        </ns0:nvSpPr>
        <ns0:spPr>
          <ns1:xfrm>
            <ns1:off x="2592225" y="4329608"/>
            <ns1:ext cx="1166644" cy="1166644"/>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House</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List</ns1:t>
            </ns1:r>
            <ns1:endParaRPr b="1" i="0" sz="14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rgbClr val="163F9B"/>
                </ns1:solidFill>
                <ns1:latin typeface="BIZ UDPGothic"/>
                <ns1:ea typeface="BIZ UDPGothic"/>
                <ns1:cs typeface="BIZ UDPGothic"/>
                <ns1:sym typeface="BIZ UDPGothic"/>
              </ns1:rPr>
              <ns1:t>Overall</ns1:t>
            </ns1:r>
            <ns1:endParaRPr b="1" i="0" sz="1400" u="none" cap="none" strike="noStrike">
              <ns1:solidFill>
                <ns1:srgbClr val="163F9B"/>
              </ns1:solidFill>
              <ns1:latin typeface="BIZ UDPGothic"/>
              <ns1:ea typeface="BIZ UDPGothic"/>
              <ns1:cs typeface="BIZ UDPGothic"/>
              <ns1:sym typeface="BIZ UDPGothic"/>
            </ns1:endParaRPr>
          </ns1:p>
        </ns0:txBody>
      </ns0:sp>
      <ns0:sp>
        <ns0:nvSpPr>
          <ns0:cNvPr id="353" name="Google Shape;353;p13"/>
          <ns0:cNvSpPr txBox="1"/>
          <ns0:nvPr/>
        </ns0:nvSpPr>
        <ns0:spPr>
          <ns1:xfrm>
            <ns1:off x="9551666" y="6344329"/>
            <ns1:ext cx="2526654" cy="21544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rPr b="1" i="0" lang="ja-JP" sz="800" u="none" cap="none" strike="noStrike">
                <ns1:solidFill>
                  <ns1:srgbClr val="163F9B"/>
                </ns1:solidFill>
                <ns1:latin typeface="BIZ UDPGothic"/>
                <ns1:ea typeface="BIZ UDPGothic"/>
                <ns1:cs typeface="BIZ UDPGothic"/>
                <ns1:sym typeface="BIZ UDPGothic"/>
              </ns1:rPr>
              <ns1:t>※2020～202４年開催</ns1:t>
            </ns1:r>
            <ns1:r>
              <ns1:rPr b="0" i="0" lang="ja-JP" sz="800" u="none" cap="none" strike="noStrike">
                <ns1:solidFill>
                  <ns1:srgbClr val="163F9B"/>
                </ns1:solidFill>
                <ns1:latin typeface="BIZ UDPGothic"/>
                <ns1:ea typeface="BIZ UDPGothic"/>
                <ns1:cs typeface="BIZ UDPGothic"/>
                <ns1:sym typeface="BIZ UDPGothic"/>
              </ns1:rPr>
              <ns1:t>のセミナー申込者から推測</ns1:t>
            </ns1:r>
            <ns1:endParaRPr b="0" i="0" sz="800" u="none" cap="none" strike="noStrike">
              <ns1:solidFill>
                <ns1:srgbClr val="000000"/>
              </ns1:solidFill>
              <ns1:latin typeface="BIZ UDPGothic"/>
              <ns1:ea typeface="BIZ UDPGothic"/>
              <ns1:cs typeface="BIZ UDPGothic"/>
              <ns1:sym typeface="BIZ UDPGothic"/>
            </ns1:endParaRPr>
          </ns1:p>
        </ns0:txBody>
      </ns0:sp>
      <ns0:sp>
        <ns0:nvSpPr>
          <ns0:cNvPr id="354" name="Google Shape;354;p13"/>
          <ns0:cNvSpPr/>
          <ns0:nvPr/>
        </ns0:nvSpPr>
        <ns0:spPr>
          <ns1:xfrm>
            <ns1:off x="223219" y="1668656"/>
            <ns1:ext cx="3985780" cy="869682"/>
          </ns1:xfrm>
          <ns1:prstGeom prst="roundRect">
            <ns1:avLst>
              <ns1:gd fmla="val 16667"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約25万件の</ns1:t>
            </ns1:r>
            <ns1:endParaRPr b="1" i="0" sz="2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ハウスリストを所有！</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55" name="Google Shape;355;p1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56" name="Google Shape;356;p1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57" name="Google Shape;357;p13"/>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4.xml><?xml version="1.0" encoding="utf-8"?>
<ns0:sld xmlns:ns0="http://schemas.openxmlformats.org/presentationml/2006/main" xmlns:ns1="http://schemas.openxmlformats.org/drawingml/2006/main" xmlns:ns2="http://schemas.openxmlformats.org/officeDocument/2006/relationships">
  <ns0:cSld>
    <ns0:spTree>
      <ns0:nvGrpSpPr>
        <ns0:cNvPr id="362" name="Shape 362"/>
        <ns0:cNvGrpSpPr/>
        <ns0:nvPr/>
      </ns0:nvGrpSpPr>
      <ns0:grpSpPr>
        <ns1:xfrm>
          <ns1:off x="0" y="0"/>
          <ns1:ext cx="0" cy="0"/>
          <ns1:chOff x="0" y="0"/>
          <ns1:chExt cx="0" cy="0"/>
        </ns1:xfrm>
      </ns0:grpSpPr>
      <ns0:sp>
        <ns0:nvSpPr>
          <ns0:cNvPr id="363" name="Google Shape;363;p14"/>
          <ns0:cNvSpPr/>
          <ns0:nvPr/>
        </ns0:nvSpPr>
        <ns0:spPr>
          <ns1:xfrm>
            <ns1:off x="7447814" y="567519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Primarily managers</ns1:t>
            </ns1:r>
            <ns1:endParaRPr b="0" i="0" sz="1400" u="none" cap="none" strike="noStrike">
              <ns1:solidFill>
                <ns1:schemeClr val="lt1"/>
              </ns1:solidFill>
              <ns1:latin typeface="BIZ UDPGothic"/>
              <ns1:ea typeface="BIZ UDPGothic"/>
              <ns1:cs typeface="BIZ UDPGothic"/>
              <ns1:sym typeface="BIZ UDPGothic"/>
            </ns1:endParaRPr>
          </ns1:p>
        </ns0:txBody>
      </ns0:sp>
      <ns0:cxnSp>
        <ns0:nvCxnSpPr>
          <ns0:cNvPr id="364" name="Google Shape;364;p1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65" name="Google Shape;365;p14"/>
          <ns0:cNvSpPr/>
          <ns0:nvPr/>
        </ns0:nvSpPr>
        <ns0:spPr>
          <ns1:xfrm>
            <ns1:off x="7712746" y="598441"/>
            <ns1:ext cx="2628237" cy="779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Nearly half work at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大企業にお勤め</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366" name="Google Shape;366;p14"/>
          <ns0:cNvSpPr txBox="1"/>
          <ns0:nvPr/>
        </ns0:nvSpPr>
        <ns0:spPr>
          <ns1:xfrm>
            <ns1:off x="221196" y="101835"/>
            <ns1:ext cx="733307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マジセミのハウスリスト</ns1:t>
            </ns1:r>
            <ns1:endParaRPr b="0" i="0" sz="1400" u="none" cap="none" strike="noStrike">
              <ns1:solidFill>
                <ns1:srgbClr val="000000"/>
              </ns1:solidFill>
              <ns1:latin typeface="Arial"/>
              <ns1:ea typeface="Arial"/>
              <ns1:cs typeface="Arial"/>
              <ns1:sym typeface="Arial"/>
            </ns1:endParaRPr>
          </ns1:p>
        </ns0:txBody>
      </ns0:sp>
      <ns0:sp>
        <ns0:nvSpPr>
          <ns0:cNvPr id="367" name="Google Shape;367;p14"/>
          <ns0:cNvSpPr txBox="1"/>
          <ns0:nvPr/>
        </ns0:nvSpPr>
        <ns0:spPr>
          <ns1:xfrm>
            <ns1:off x="8961472" y="3283422"/>
            <ns1:ext cx="311413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ハウスリスト内訳</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68" name="Google Shape;368;p1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pic>
        <ns0:nvPicPr>
          <ns0:cNvPr id="369" name="Google Shape;369;p14"/>
          <ns0:cNvPicPr preferRelativeResize="0"/>
          <ns0:nvPr/>
        </ns0:nvPicPr>
        <ns0:blipFill rotWithShape="1">
          <ns1:blip ns2:embed="rId3">
            <ns1:alphaModFix/>
          </ns1:blip>
          <ns1:srcRect b="0" l="0" r="0" t="0"/>
          <ns1:stretch/>
        </ns0:blipFill>
        <ns0:spPr>
          <ns1:xfrm>
            <ns1:off x="3985819" y="40700"/>
            <ns1:ext cx="7984981" cy="6817299"/>
          </ns1:xfrm>
          <ns1:prstGeom prst="rect">
            <ns1:avLst/>
          </ns1:prstGeom>
          <ns1:noFill/>
          <ns1:ln>
            <ns1:noFill/>
          </ns1:ln>
        </ns0:spPr>
      </ns0:pic>
      <ns0:sp>
        <ns0:nvSpPr>
          <ns0:cNvPr id="370" name="Google Shape;370;p14"/>
          <ns0:cNvSpPr/>
          <ns0:nvPr/>
        </ns0:nvSpPr>
        <ns0:spPr>
          <ns1:xfrm>
            <ns1:off x="9439100" y="4598106"/>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Position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1" name="Google Shape;371;p14"/>
          <ns0:cNvSpPr/>
          <ns0:nvPr/>
        </ns0:nvSpPr>
        <ns0:spPr>
          <ns1:xfrm>
            <ns1:off x="9439084" y="1217247"/>
            <ns1:ext cx="1173300" cy="11733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Company</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Size</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2" name="Google Shape;372;p1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373" name="Google Shape;373;p14"/>
          <ns0:cNvSpPr/>
          <ns0:nvPr/>
        </ns0:nvSpPr>
        <ns0:spPr>
          <ns1:xfrm>
            <ns1:off x="474104" y="3762932"/>
            <ns1:ext cx="4690118" cy="2843629"/>
          </ns1:xfrm>
          <ns1:prstGeom prst="roundRect">
            <ns1:avLst>
              <ns1:gd fmla="val 0" name="adj"/>
            </ns1:avLst>
          </ns1:prstGeom>
          <ns1:noFill/>
          <ns1:ln cap="flat" cmpd="sng" w="127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マジセミでは、より貴社の商品・サービスにマッチした方にウェビナーにご参加いただくために、メール等で集客をする際に、属性指定（セグメント）をする方式ではなく、</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ウェビナーのテー</ns1:t>
            </ns1:r>
            <ns1:r>
              <ns1:rPr b="1" i="0" lang="ja-JP" sz="1600" u="sng" cap="none" strike="noStrike">
                <ns1:solidFill>
                  <ns1:schemeClr val="accent4"/>
                </ns1:solidFill>
                <ns1:latin typeface="BIZ UDPGothic"/>
                <ns1:ea typeface="BIZ UDPGothic"/>
                <ns1:cs typeface="BIZ UDPGothic"/>
                <ns1:sym typeface="BIZ UDPGothic"/>
              </ns1:rPr>
              <ns1:t>マ設定（タイトル</ns1:t>
            </ns1:r>
            <ns1:r>
              <ns1:rPr b="1" i="0" lang="ja-JP" sz="1800" u="sng" cap="none" strike="noStrike">
                <ns1:solidFill>
                  <ns1:schemeClr val="accent4"/>
                </ns1:solidFill>
                <ns1:latin typeface="BIZ UDPGothic"/>
                <ns1:ea typeface="BIZ UDPGothic"/>
                <ns1:cs typeface="BIZ UDPGothic"/>
                <ns1:sym typeface="BIZ UDPGothic"/>
              </ns1:rPr>
              <ns1:t>、告知文）を、</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1" i="0" lang="ja-JP" sz="1800" u="sng" cap="none" strike="noStrike">
                <ns1:solidFill>
                  <ns1:schemeClr val="accent4"/>
                </ns1:solidFill>
                <ns1:latin typeface="BIZ UDPGothic"/>
                <ns1:ea typeface="BIZ UDPGothic"/>
                <ns1:cs typeface="BIZ UDPGothic"/>
                <ns1:sym typeface="BIZ UDPGothic"/>
              </ns1:rPr>
              <ns1:t>on behalf of Majisemi,</ns1:t>
            </ns1:r>
            <ns1:endParaRPr b="1" i="0" sz="1800" u="sng"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1"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adopting a method that increases the proportion of your target audience.</ns1:t>
            </ns1:r>
            <ns1:endParaRPr b="0" i="0" sz="14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1:p>
            <ns1:pPr indent="0" lvl="2" marL="0" marR="0" rtl="0" algn="l">
              <ns1:lnSpc>
                <ns1:spcPct val="10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Emails are not sent to all contacts, but prioritized for those highly interested in the set theme.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74" name="Google Shape;374;p14"/>
          <ns0:cNvSpPr/>
          <ns0:nvPr/>
        </ns0:nvSpPr>
        <ns0:spPr>
          <ns1:xfrm>
            <ns1:off x="605940" y="634741"/>
            <ns1:ext cx="5610408" cy="1338564"/>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The Majisemi list is</ns1:t>
            </ns1:r>
            <ns1:endParaRPr b="1" i="0" sz="2700" u="none" cap="none" strike="noStrike">
              <ns1:solidFill>
                <ns1:srgbClr val="4F7CE6"/>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700"/>
              <ns1:buFont typeface="Arial"/>
              <ns1:buNone/>
            </ns1:pPr>
            <ns1:r>
              <ns1:rPr b="1" i="0" lang="ja-JP" sz="2700" u="none" cap="none" strike="noStrike">
                <ns1:solidFill>
                  <ns1:srgbClr val="4F7CE6"/>
                </ns1:solidFill>
                <ns1:latin typeface="BIZ UDPGothic"/>
                <ns1:ea typeface="BIZ UDPGothic"/>
                <ns1:cs typeface="BIZ UDPGothic"/>
                <ns1:sym typeface="BIZ UDPGothic"/>
              </ns1:rPr>
              <ns1:t>is almost exclusively focused on the following attributes.</ns1:t>
            </ns1:r>
            <ns1:endParaRPr b="1" i="0" sz="2700" u="none" cap="none" strike="noStrike">
              <ns1:solidFill>
                <ns1:srgbClr val="4F7CE6"/>
              </ns1:solidFill>
              <ns1:latin typeface="BIZ UDPGothic"/>
              <ns1:ea typeface="BIZ UDPGothic"/>
              <ns1:cs typeface="BIZ UDPGothic"/>
              <ns1:sym typeface="BIZ UDPGothic"/>
            </ns1:endParaRPr>
          </ns1:p>
        </ns0:txBody>
      </ns0:sp>
      <ns0:sp>
        <ns0:nvSpPr>
          <ns0:cNvPr id="375" name="Google Shape;375;p14"/>
          <ns0:cNvSpPr/>
          <ns0:nvPr/>
        </ns0:nvSpPr>
        <ns0:spPr>
          <ns1:xfrm>
            <ns1:off x="6337974" y="2755213"/>
            <ns1:ext cx="1542600" cy="1542600"/>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Job function</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376" name="Google Shape;376;p14"/>
          <ns0:cNvSpPr/>
          <ns0:nvPr/>
        </ns0:nvSpPr>
        <ns0:spPr>
          <ns1:xfrm>
            <ns1:off x="474104" y="935613"/>
            <ns1:ext cx="115018" cy="756000"/>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377" name="Google Shape;377;p14"/>
          <ns0:cNvSpPr/>
          <ns0:nvPr/>
        </ns0:nvSpPr>
        <ns0:spPr>
          <ns1:xfrm>
            <ns1:off x="20417" y="1704044"/>
            <ns1:ext cx="5127525" cy="1391023"/>
          </ns1:xfrm>
          <ns1:prstGeom prst="roundRect">
            <ns1:avLst>
              <ns1:gd fmla="val 0" name="adj"/>
            </ns1:avLst>
          </ns1:prstGeom>
          <ns1:noFill/>
          <ns1:ln>
            <ns1:noFill/>
          </ns1:ln>
        </ns0:spPr>
        <ns0:txBody>
          <ns1:bodyPr anchorCtr="0" anchor="ctr" bIns="45700" lIns="91425" spcFirstLastPara="1" rIns="91425" wrap="square" tIns="45700">
            <ns1:noAutofit/>
          </ns1:bodyPr>
          <ns1:lstStyle/>
          <ns1:p>
            <ns1:pPr indent="-342900" lvl="0" marL="720000" marR="0" rtl="0" algn="l">
              <ns1:lnSpc>
                <ns1:spcPct val="100000"/>
              </ns1:lnSpc>
              <ns1:spcBef>
                <ns1:spcPts val="120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Information systems departments, DX-related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Security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Manufacturing × Production and manufacturing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All industries × Back office departments</ns1:t>
            </ns1:r>
            <ns1:endParaRPr b="0" i="0" sz="1800" u="none" cap="none" strike="noStrike">
              <ns1:solidFill>
                <ns1:schemeClr val="accent4"/>
              </ns1:solidFill>
              <ns1:latin typeface="BIZ UDPGothic"/>
              <ns1:ea typeface="BIZ UDPGothic"/>
              <ns1:cs typeface="BIZ UDPGothic"/>
              <ns1:sym typeface="BIZ UDPGothic"/>
            </ns1:endParaRPr>
          </ns1:p>
          <ns1:p>
            <ns1:pPr indent="-342900" lvl="0" marL="720000" marR="0" rtl="0" algn="l">
              <ns1:lnSpc>
                <ns1:spcPct val="100000"/>
              </ns1:lnSpc>
              <ns1:spcBef>
                <ns1:spcPts val="0"/>
              </ns1:spcBef>
              <ns1:spcAft>
                <ns1:spcPts val="0"/>
              </ns1:spcAft>
              <ns1:buClr>
                <ns1:schemeClr val="accent4"/>
              </ns1:buClr>
              <ns1:buSzPts val="2000"/>
              <ns1:buFont typeface="BIZ UDPGothic"/>
              <ns1:buChar char="•"/>
            </ns1:pPr>
            <ns1:r>
              <ns1:rPr b="0" i="0" lang="ja-JP" sz="1800" u="none" cap="none" strike="noStrike">
                <ns1:solidFill>
                  <ns1:schemeClr val="accent4"/>
                </ns1:solidFill>
                <ns1:latin typeface="BIZ UDPGothic"/>
                <ns1:ea typeface="BIZ UDPGothic"/>
                <ns1:cs typeface="BIZ UDPGothic"/>
                <ns1:sym typeface="BIZ UDPGothic"/>
              </ns1:rPr>
              <ns1:t>IT Companies × All Job Functions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378" name="Google Shape;378;p1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379" name="Google Shape;379;p14"/>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5.xml><?xml version="1.0" encoding="utf-8"?>
<ns0:sld xmlns:ns0="http://schemas.openxmlformats.org/presentationml/2006/main" xmlns:ns1="http://schemas.openxmlformats.org/drawingml/2006/main" xmlns:ns2="http://schemas.openxmlformats.org/officeDocument/2006/relationships">
  <ns0:cSld>
    <ns0:spTree>
      <ns0:nvGrpSpPr>
        <ns0:cNvPr id="384" name="Shape 384"/>
        <ns0:cNvGrpSpPr/>
        <ns0:nvPr/>
      </ns0:nvGrpSpPr>
      <ns0:grpSpPr>
        <ns1:xfrm>
          <ns1:off x="0" y="0"/>
          <ns1:ext cx="0" cy="0"/>
          <ns1:chOff x="0" y="0"/>
          <ns1:chExt cx="0" cy="0"/>
        </ns1:xfrm>
      </ns0:grpSpPr>
      <ns0:cxnSp>
        <ns0:nvCxnSpPr>
          <ns0:cNvPr id="385" name="Google Shape;385;p15"/>
          <ns0:cNvCxnSpPr/>
          <ns0:nvPr/>
        </ns0:nvCxnSpPr>
        <ns0:spPr>
          <ns1:xfrm>
            <ns1:off x="5305335" y="4629612"/>
            <ns1:ext cx="2672319" cy="1055964"/>
          </ns1:xfrm>
          <ns1:prstGeom prst="straightConnector1">
            <ns1:avLst/>
          </ns1:prstGeom>
          <ns1:noFill/>
          <ns1:ln cap="flat" cmpd="sng" w="25400">
            <ns1:solidFill>
              <ns1:srgbClr val="A5A5A5"/>
            </ns1:solidFill>
            <ns1:prstDash val="dot"/>
            <ns1:miter lim="800000"/>
            <ns1:headEnd len="sm" w="sm" type="none"/>
            <ns1:tailEnd len="med" w="med" type="triangle"/>
          </ns1:ln>
        </ns0:spPr>
      </ns0:cxnSp>
      <ns0:sp>
        <ns0:nvSpPr>
          <ns0:cNvPr id="386" name="Google Shape;386;p15"/>
          <ns0:cNvSpPr/>
          <ns0:nvPr/>
        </ns0:nvSpPr>
        <ns0:spPr>
          <ns1:xfrm>
            <ns1:off x="350875" y="1618778"/>
            <ns1:ext cx="3717600" cy="586551"/>
          </ns1:xfrm>
          <ns1:prstGeom prst="chevron">
            <ns1:avLst>
              <ns1:gd fmla="val 46135" name="adj"/>
            </ns1:avLst>
          </ns1:prstGeom>
          <ns1:gradFill>
            <ns1:gsLst>
              <ns1:gs pos="0">
                <ns1:srgbClr val="C3D2F7"/>
              </ns1:gs>
              <ns1:gs pos="100000">
                <ns1:srgbClr val="88A8EF"/>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dk1"/>
              </ns1:solidFill>
              <ns1:latin typeface="Arial"/>
              <ns1:ea typeface="Arial"/>
              <ns1:cs typeface="Arial"/>
              <ns1:sym typeface="Arial"/>
            </ns1:endParaRPr>
          </ns1:p>
        </ns0:txBody>
      </ns0:sp>
      <ns0:sp>
        <ns0:nvSpPr>
          <ns0:cNvPr id="387" name="Google Shape;387;p15"/>
          <ns0:cNvSpPr/>
          <ns0:nvPr/>
        </ns0:nvSpPr>
        <ns0:spPr>
          <ns1:xfrm>
            <ns1:off x="3853475" y="1618778"/>
            <ns1:ext cx="5230650" cy="586551"/>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388" name="Google Shape;388;p15"/>
          <ns0:cNvSpPr/>
          <ns0:nvPr/>
        </ns0:nvSpPr>
        <ns0:spPr>
          <ns1:xfrm>
            <ns1:off x="8857193" y="1618793"/>
            <ns1:ext cx="2920651" cy="586521"/>
          </ns1:xfrm>
          <ns1:prstGeom prst="chevron">
            <ns1:avLst>
              <ns1:gd fmla="val 46135" name="adj"/>
            </ns1:avLst>
          </ns1:prstGeom>
          <ns1:gradFill>
            <ns1:gsLst>
              <ns1:gs pos="0">
                <ns1:srgbClr val="4F7CE6"/>
              </ns1:gs>
              <ns1:gs pos="100000">
                <ns1:srgbClr val="102F74"/>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89" name="Google Shape;389;p15"/>
          <ns0:cNvCxnSpPr/>
          <ns0:nvPr/>
        </ns0:nvCxnSpPr>
        <ns0:spPr>
          <ns1:xfrm flipH="1" rot="10800000">
            <ns1:off x="2108140" y="3690406"/>
            <ns1:ext cx="908396" cy="4795"/>
          </ns1:xfrm>
          <ns1:prstGeom prst="straightConnector1">
            <ns1:avLst/>
          </ns1:prstGeom>
          <ns1:noFill/>
          <ns1:ln cap="flat" cmpd="sng" w="25400">
            <ns1:solidFill>
              <ns1:schemeClr val="accent4"/>
            </ns1:solidFill>
            <ns1:prstDash val="dot"/>
            <ns1:miter lim="800000"/>
            <ns1:headEnd len="sm" w="sm" type="none"/>
            <ns1:tailEnd len="sm" w="sm" type="none"/>
          </ns1:ln>
        </ns0:spPr>
      </ns0:cxnSp>
      <ns0:sp>
        <ns0:nvSpPr>
          <ns0:cNvPr id="390" name="Google Shape;390;p15"/>
          <ns0:cNvSpPr txBox="1"/>
          <ns0:nvPr/>
        </ns0:nvSpPr>
        <ns0:spPr>
          <ns1:xfrm>
            <ns1:off x="1200082" y="1681221"/>
            <ns1:ext cx="1841195"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Lead acquisition</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391" name="Google Shape;391;p15"/>
          <ns0:cNvCxnSpPr/>
          <ns0:nvPr/>
        </ns0:nvCxnSpPr>
        <ns0:spPr>
          <ns1:xfrm>
            <ns1:off x="8525767" y="2845056"/>
            <ns1:ext cx="81070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sp>
        <ns0:nvSpPr>
          <ns0:cNvPr id="392" name="Google Shape;392;p15"/>
          <ns0:cNvSpPr txBox="1"/>
          <ns0:nvPr/>
        </ns0:nvSpPr>
        <ns0:spPr>
          <ns1:xfrm>
            <ns1:off x="4744883" y="1681221"/>
            <ns1:ext cx="323277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Nurturing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3" name="Google Shape;393;p15"/>
          <ns0:cNvSpPr txBox="1"/>
          <ns0:nvPr/>
        </ns0:nvSpPr>
        <ns0:spPr>
          <ns1:xfrm>
            <ns1:off x="9396921" y="1681221"/>
            <ns1:ext cx="1841195" cy="461665"/>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Contract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394" name="Google Shape;394;p15"/>
          <ns0:cNvSpPr txBox="1"/>
          <ns0:nvPr/>
        </ns0:nvSpPr>
        <ns0:spPr>
          <ns1:xfrm>
            <ns1:off x="8157764" y="6503249"/>
            <ns1:ext cx="1984578" cy="24622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Arial"/>
                <ns1:ea typeface="Arial"/>
                <ns1:cs typeface="Arial"/>
                <ns1:sym typeface="Arial"/>
              </ns1:rPr>
              <ns1:t>(SiriusDecisions survey)</ns1:t>
            </ns1:r>
            <ns1:endParaRPr b="0" i="0" sz="1400" u="none" cap="none" strike="noStrike">
              <ns1:solidFill>
                <ns1:srgbClr val="000000"/>
              </ns1:solidFill>
              <ns1:latin typeface="Arial"/>
              <ns1:ea typeface="Arial"/>
              <ns1:cs typeface="Arial"/>
              <ns1:sym typeface="Arial"/>
            </ns1:endParaRPr>
          </ns1:p>
        </ns0:txBody>
      </ns0:sp>
      <ns0:cxnSp>
        <ns0:nvCxnSpPr>
          <ns0:cNvPr id="395" name="Google Shape;395;p1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396" name="Google Shape;396;p1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397" name="Google Shape;397;p15"/>
          <ns0:cNvCxnSpPr/>
          <ns0:nvPr/>
        </ns0:nvCxnSpPr>
        <ns0:spPr>
          <ns1:xfrm>
            <ns1:off x="5305335" y="4526271"/>
            <ns1:ext cx="4028293"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398" name="Google Shape;398;p15"/>
          <ns0:cNvCxnSpPr/>
          <ns0:nvPr/>
        </ns0:nvCxnSpPr>
        <ns0:spPr>
          <ns1:xfrm rot="10800000">
            <ns1:off x="3020432" y="2868369"/>
            <ns1:ext cx="0" cy="1640385"/>
          </ns1:xfrm>
          <ns1:prstGeom prst="straightConnector1">
            <ns1:avLst/>
          </ns1:prstGeom>
          <ns1:noFill/>
          <ns1:ln cap="flat" cmpd="sng" w="25400">
            <ns1:solidFill>
              <ns1:schemeClr val="accent4"/>
            </ns1:solidFill>
            <ns1:prstDash val="dot"/>
            <ns1:miter lim="800000"/>
            <ns1:headEnd len="sm" w="sm" type="none"/>
            <ns1:tailEnd len="sm" w="sm" type="none"/>
          </ns1:ln>
        </ns0:spPr>
      </ns0:cxnSp>
      <ns0:cxnSp>
        <ns0:nvCxnSpPr>
          <ns0:cNvPr id="399" name="Google Shape;399;p15"/>
          <ns0:cNvCxnSpPr/>
          <ns0:nvPr/>
        </ns0:nvCxnSpPr>
        <ns0:spPr>
          <ns1:xfrm flipH="1" rot="10800000">
            <ns1:off x="3016536" y="2853329"/>
            <ns1:ext cx="3827724" cy="16814"/>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cxnSp>
        <ns0:nvCxnSpPr>
          <ns0:cNvPr id="400" name="Google Shape;400;p15"/>
          <ns0:cNvCxnSpPr/>
          <ns0:nvPr/>
        </ns0:nvCxnSpPr>
        <ns0:spPr>
          <ns1:xfrm>
            <ns1:off x="3020432" y="4508754"/>
            <ns1:ext cx="1177819" cy="0"/>
          </ns1:xfrm>
          <ns1:prstGeom prst="straightConnector1">
            <ns1:avLst/>
          </ns1:prstGeom>
          <ns1:noFill/>
          <ns1:ln cap="flat" cmpd="sng" w="25400">
            <ns1:solidFill>
              <ns1:schemeClr val="accent4"/>
            </ns1:solidFill>
            <ns1:prstDash val="dot"/>
            <ns1:miter lim="800000"/>
            <ns1:headEnd len="sm" w="sm" type="none"/>
            <ns1:tailEnd len="med" w="med" type="triangle"/>
          </ns1:ln>
        </ns0:spPr>
      </ns0:cxnSp>
      <ns0:grpSp>
        <ns0:nvGrpSpPr>
          <ns0:cNvPr id="401" name="Google Shape;401;p15"/>
          <ns0:cNvGrpSpPr/>
          <ns0:nvPr/>
        </ns0:nvGrpSpPr>
        <ns0:grpSpPr>
          <ns1:xfrm>
            <ns1:off x="3355678" y="3472232"/>
            <ns1:ext cx="1949657" cy="1487342"/>
            <ns1:chOff x="3768071" y="3448601"/>
            <ns1:chExt cx="1949657" cy="1487342"/>
          </ns1:xfrm>
        </ns0:grpSpPr>
        <ns0:sp>
          <ns0:nvSpPr>
            <ns0:cNvPr id="402" name="Google Shape;402;p15"/>
            <ns0:cNvSpPr/>
            <ns0:nvPr/>
          </ns0:nvSpPr>
          <ns0:spPr>
            <ns1:xfrm>
              <ns1:off x="3768071" y="3448601"/>
              <ns1:ext cx="1949657" cy="1487342"/>
            </ns1:xfrm>
            <ns1:prstGeom prst="roundRect">
              <ns1:avLst>
                <ns1:gd fmla="val 11498"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03" name="Google Shape;403;p15"/>
            <ns0:cNvSpPr txBox="1"/>
            <ns0:nvPr/>
          </ns0:nvSpPr>
          <ns0:spPr>
            <ns1:xfrm>
              <ns1:off x="3936208" y="4122282"/>
              <ns1:ext cx="1613383"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Cold lead</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04" name="Google Shape;404;p15"/>
            <ns0:cNvSpPr txBox="1"/>
            <ns0:nvPr/>
          </ns0:nvSpPr>
          <ns0:spPr>
            <ns1:xfrm>
              <ns1:off x="4166159" y="4357745"/>
              <ns1:ext cx="115348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27 indi</ns1:t>
              </ns1:r>
              <ns1:r>
                <ns1:rPr b="0" i="0" lang="ja-JP" sz="1600" u="none" cap="none" strike="noStrike">
                  <ns1:solidFill>
                    <ns1:schemeClr val="lt1"/>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05" name="Google Shape;405;p15"/>
          <ns0:cNvGrpSpPr/>
          <ns0:nvPr/>
        </ns0:nvGrpSpPr>
        <ns0:grpSpPr>
          <ns1:xfrm>
            <ns1:off x="8066612" y="5336367"/>
            <ns1:ext cx="3404265" cy="1166300"/>
            <ns1:chOff x="7960282" y="5146366"/>
            <ns1:chExt cx="3404265" cy="1166300"/>
          </ns1:xfrm>
        </ns0:grpSpPr>
        <ns0:sp>
          <ns0:nvSpPr>
            <ns0:cNvPr id="406" name="Google Shape;406;p15"/>
            <ns0:cNvSpPr/>
            <ns0:nvPr/>
          </ns0:nvSpPr>
          <ns0:spPr>
            <ns1:xfrm>
              <ns1:off x="7960282" y="5146366"/>
              <ns1:ext cx="3404265" cy="1166300"/>
            </ns1:xfrm>
            <ns1:prstGeom prst="roundRect">
              <ns1:avLst>
                <ns1:gd fmla="val 11912" name="adj"/>
              </ns1:avLst>
            </ns1:prstGeom>
            <ns1:solidFill>
              <ns1:srgbClr val="102F74"/>
            </ns1:solid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b="0" i="0" sz="1600" u="none" cap="none" strike="noStrike">
                <ns1:solidFill>
                  <ns1:srgbClr val="F2F2F2"/>
                </ns1:solidFill>
                <ns1:latin typeface="Arial"/>
                <ns1:ea typeface="Arial"/>
                <ns1:cs typeface="Arial"/>
                <ns1:sym typeface="Arial"/>
              </ns1:endParaRPr>
            </ns1:p>
          </ns0:txBody>
        </ns0:sp>
        <ns0:pic>
          <ns0:nvPicPr>
            <ns0:cNvPr descr="図形&#10;&#10;低い精度で自動的に生成された説明" id="407" name="Google Shape;407;p15"/>
            <ns0:cNvPicPr preferRelativeResize="0"/>
            <ns0:nvPr/>
          </ns0:nvPicPr>
          <ns0:blipFill rotWithShape="1">
            <ns1:blip ns2:embed="rId3">
              <ns1:alphaModFix/>
            </ns1:blip>
            <ns1:srcRect b="0" l="0" r="0" t="0"/>
            <ns1:stretch/>
          </ns0:blipFill>
          <ns0:spPr>
            <ns1:xfrm>
              <ns1:off x="8332394" y="5684691"/>
              <ns1:ext cx="544595" cy="485313"/>
            </ns1:xfrm>
            <ns1:prstGeom prst="rect">
              <ns1:avLst/>
            </ns1:prstGeom>
            <ns1:noFill/>
            <ns1:ln>
              <ns1:noFill/>
            </ns1:ln>
          </ns0:spPr>
        </ns0:pic>
        <ns0:sp>
          <ns0:nvSpPr>
            <ns0:cNvPr id="408" name="Google Shape;408;p15"/>
            <ns0:cNvSpPr/>
            <ns0:nvPr/>
          </ns0:nvSpPr>
          <ns0:spPr>
            <ns1:xfrm>
              <ns1:off x="9185082" y="5246776"/>
              <ns1:ext cx="2080537" cy="965481"/>
            </ns1:xfrm>
            <ns1:prstGeom prst="roundRect">
              <ns1:avLst>
                <ns1:gd fmla="val 11521" name="adj"/>
              </ns1:avLst>
            </ns1:prstGeom>
            <ns1:solidFill>
              <ns1:schemeClr val="lt1"/>
            </ns1:solidFill>
            <ns1:ln cap="flat" cmpd="sng" w="15875">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80% sign contracts with</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competitors within 2 years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409" name="Google Shape;409;p15"/>
            <ns0:cNvSpPr txBox="1"/>
            <ns0:nvPr/>
          </ns0:nvSpPr>
          <ns0:spPr>
            <ns1:xfrm>
              <ns1:off x="8101628" y="5166705"/>
              <ns1:ext cx="97796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rgbClr val="D8D8D8"/>
                  </ns1:solidFill>
                  <ns1:latin typeface="BIZ UDPGothic"/>
                  <ns1:ea typeface="BIZ UDPGothic"/>
                  <ns1:cs typeface="BIZ UDPGothic"/>
                  <ns1:sym typeface="BIZ UDPGothic"/>
                </ns1:rPr>
                <ns1:t>21 indi</ns1:t>
              </ns1:r>
              <ns1:r>
                <ns1:rPr b="0" i="0" lang="ja-JP" sz="1600" u="none" cap="none" strike="noStrike">
                  <ns1:solidFill>
                    <ns1:srgbClr val="D8D8D8"/>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10" name="Google Shape;410;p15"/>
          <ns0:cNvGrpSpPr/>
          <ns0:nvPr/>
        </ns0:nvGrpSpPr>
        <ns0:grpSpPr>
          <ns1:xfrm>
            <ns1:off x="9420754" y="2344699"/>
            <ns1:ext cx="2039376" cy="2614875"/>
            <ns1:chOff x="9420754" y="2154698"/>
            <ns1:chExt cx="2039376" cy="2614875"/>
          </ns1:xfrm>
        </ns0:grpSpPr>
        <ns0:sp>
          <ns0:nvSpPr>
            <ns0:cNvPr id="411" name="Google Shape;411;p15"/>
            <ns0:cNvSpPr/>
            <ns0:nvPr/>
          </ns0:nvSpPr>
          <ns0:spPr>
            <ns1:xfrm>
              <ns1:off x="9420754" y="2154698"/>
              <ns1:ext cx="2039376" cy="1259645"/>
            </ns1:xfrm>
            <ns1:prstGeom prst="roundRect">
              <ns1:avLst>
                <ns1:gd fmla="val 13587"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12" name="Google Shape;412;p15"/>
            <ns0:cNvSpPr txBox="1"/>
            <ns0:nvPr/>
          </ns0:nvSpPr>
          <ns0:spPr>
            <ns1:xfrm>
              <ns1:off x="10421528" y="2492133"/>
              <ns1:ext cx="8889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1 indi</ns1:t>
              </ns1:r>
              <ns1:r>
                <ns1:rPr b="0" i="0" lang="ja-JP" sz="1600" u="none" cap="none" strike="noStrike">
                  <ns1:solidFill>
                    <ns1:schemeClr val="accent4"/>
                  </ns1:solidFill>
                  <ns1:latin typeface="BIZ UDPGothic"/>
                  <ns1:ea typeface="BIZ UDPGothic"/>
                  <ns1:cs typeface="BIZ UDPGothic"/>
                  <ns1:sym typeface="BIZ UDPGothic"/>
                </ns1:rPr>
                <ns1:t>vidual</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3" name="Google Shape;413;p15"/>
            <ns0:cNvGrpSpPr/>
            <ns0:nvPr/>
          </ns0:nvGrpSpPr>
          <ns0:grpSpPr>
            <ns1:xfrm>
              <ns1:off x="9420754" y="3509928"/>
              <ns1:ext cx="2039376" cy="1259645"/>
              <ns1:chOff x="9420754" y="3581048"/>
              <ns1:chExt cx="2039376" cy="1259645"/>
            </ns1:xfrm>
          </ns0:grpSpPr>
          <ns0:sp>
            <ns0:nvSpPr>
              <ns0:cNvPr id="414" name="Google Shape;414;p15"/>
              <ns0:cNvSpPr/>
              <ns0:nvPr/>
            </ns0:nvSpPr>
            <ns0:spPr>
              <ns1:xfrm>
                <ns1:off x="9420754" y="3581048"/>
                <ns1:ext cx="2039376" cy="1259645"/>
              </ns1:xfrm>
              <ns1:prstGeom prst="roundRect">
                <ns1:avLst>
                  <ns1:gd fmla="val 11533" name="adj"/>
                </ns1:avLst>
              </ns1:prstGeom>
              <ns1:no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pic>
            <ns0:nvPicPr>
              <ns0:cNvPr descr="アイコン&#10;&#10;自動的に生成された説明" id="415" name="Google Shape;415;p15"/>
              <ns0:cNvPicPr preferRelativeResize="0"/>
              <ns0:nvPr/>
            </ns0:nvPicPr>
            <ns0:blipFill rotWithShape="1">
              <ns1:blip ns2:embed="rId4">
                <ns1:alphaModFix/>
              </ns1:blip>
              <ns1:srcRect b="0" l="0" r="0" t="0"/>
              <ns1:stretch/>
            </ns0:blipFill>
            <ns0:spPr>
              <ns1:xfrm>
                <ns1:off x="9623108" y="4140834"/>
                <ns1:ext cx="786005" cy="502022"/>
              </ns1:xfrm>
              <ns1:prstGeom prst="rect">
                <ns1:avLst/>
              </ns1:prstGeom>
              <ns1:noFill/>
              <ns1:ln>
                <ns1:noFill/>
              </ns1:ln>
            </ns0:spPr>
          </ns0:pic>
          <ns0:sp>
            <ns0:nvSpPr>
              <ns0:cNvPr id="416" name="Google Shape;416;p15"/>
              <ns0:cNvSpPr txBox="1"/>
              <ns0:nvPr/>
            </ns0:nvSpPr>
            <ns0:spPr>
              <ns1:xfrm>
                <ns1:off x="10375673" y="3919307"/>
                <ns1:ext cx="9807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21 indi</ns1:t>
                </ns1:r>
                <ns1:r>
                  <ns1:rPr b="0" i="0" lang="ja-JP" sz="1600" u="none" cap="none" strike="noStrike">
                    <ns1:solidFill>
                      <ns1:schemeClr val="accent4"/>
                    </ns1:solidFill>
                    <ns1:latin typeface="BIZ UDPGothic"/>
                    <ns1:ea typeface="BIZ UDPGothic"/>
                    <ns1:cs typeface="BIZ UDPGothic"/>
                    <ns1:sym typeface="BIZ UDPGothic"/>
                  </ns1:rPr>
                  <ns1:t>viduals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17" name="Google Shape;417;p15"/>
              <ns0:cNvGrpSpPr/>
              <ns0:nvPr/>
            </ns0:nvGrpSpPr>
            <ns0:grpSpPr>
              <ns1:xfrm>
                <ns1:off x="9666141" y="3783896"/>
                <ns1:ext cx="663260" cy="318015"/>
                <ns1:chOff x="9474086" y="3831521"/>
                <ns1:chExt cx="663260" cy="318015"/>
              </ns1:xfrm>
            </ns0:grpSpPr>
            <ns0:sp>
              <ns0:nvSpPr>
                <ns0:cNvPr id="418" name="Google Shape;418;p15"/>
                <ns0:cNvSpPr/>
                <ns0:nvPr/>
              </ns0:nvSpPr>
              <ns0:spPr>
                <ns1:xfrm>
                  <ns1:off x="947408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19" name="Google Shape;419;p15"/>
                <ns0:cNvSpPr/>
                <ns0:nvPr/>
              </ns0:nvSpPr>
              <ns0:spPr>
                <ns1:xfrm>
                  <ns1:off x="9672297" y="3831521"/>
                  <ns1:ext cx="284449" cy="284449"/>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0" name="Google Shape;420;p15"/>
                <ns0:cNvSpPr/>
                <ns0:nvPr/>
              </ns0:nvSpPr>
              <ns0:spPr>
                <ns1:xfrm>
                  <ns1:off x="9948306" y="3960496"/>
                  <ns1:ext cx="189040" cy="189040"/>
                </ns1:xfrm>
                <ns1:prstGeom prst="star5">
                  <ns1:avLst>
                    <ns1:gd fmla="val 19098" name="adj"/>
                    <ns1:gd fmla="val 105146" name="hf"/>
                    <ns1:gd fmla="val 110557" name="vf"/>
                  </ns1:avLst>
                </ns1:prstGeom>
                <ns1:solidFill>
                  <ns1:schemeClr val="accen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pic>
          <ns0:nvPicPr>
            <ns0:cNvPr descr="アイコン&#10;&#10;自動的に生成された説明" id="421" name="Google Shape;421;p15"/>
            <ns0:cNvPicPr preferRelativeResize="0"/>
            <ns0:nvPr/>
          </ns0:nvPicPr>
          <ns0:blipFill rotWithShape="1">
            <ns1:blip ns2:embed="rId4">
              <ns1:alphaModFix/>
            </ns1:blip>
            <ns1:srcRect b="0" l="0" r="0" t="0"/>
            <ns1:stretch/>
          </ns0:blipFill>
          <ns0:spPr>
            <ns1:xfrm>
              <ns1:off x="9623108" y="2703357"/>
              <ns1:ext cx="786005" cy="502022"/>
            </ns1:xfrm>
            <ns1:prstGeom prst="rect">
              <ns1:avLst/>
            </ns1:prstGeom>
            <ns1:noFill/>
            <ns1:ln>
              <ns1:noFill/>
            </ns1:ln>
          </ns0:spPr>
        </ns0:pic>
        <ns0:grpSp>
          <ns0:nvGrpSpPr>
            <ns0:cNvPr id="422" name="Google Shape;422;p15"/>
            <ns0:cNvGrpSpPr/>
            <ns0:nvPr/>
          </ns0:nvGrpSpPr>
          <ns0:grpSpPr>
            <ns1:xfrm>
              <ns1:off x="9666141" y="2346419"/>
              <ns1:ext cx="663260" cy="318015"/>
              <ns1:chOff x="9474086" y="3831521"/>
              <ns1:chExt cx="663260" cy="318015"/>
            </ns1:xfrm>
          </ns0:grpSpPr>
          <ns0:sp>
            <ns0:nvSpPr>
              <ns0:cNvPr id="423" name="Google Shape;423;p15"/>
              <ns0:cNvSpPr/>
              <ns0:nvPr/>
            </ns0:nvSpPr>
            <ns0:spPr>
              <ns1:xfrm>
                <ns1:off x="947408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4" name="Google Shape;424;p15"/>
              <ns0:cNvSpPr/>
              <ns0:nvPr/>
            </ns0:nvSpPr>
            <ns0:spPr>
              <ns1:xfrm>
                <ns1:off x="9672297" y="3831521"/>
                <ns1:ext cx="284449" cy="284449"/>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sp>
            <ns0:nvSpPr>
              <ns0:cNvPr id="425" name="Google Shape;425;p15"/>
              <ns0:cNvSpPr/>
              <ns0:nvPr/>
            </ns0:nvSpPr>
            <ns0:spPr>
              <ns1:xfrm>
                <ns1:off x="9948306" y="3960496"/>
                <ns1:ext cx="189040" cy="189040"/>
              </ns1:xfrm>
              <ns1:prstGeom prst="star5">
                <ns1:avLst>
                  <ns1:gd fmla="val 19098" name="adj"/>
                  <ns1:gd fmla="val 105146" name="hf"/>
                  <ns1:gd fmla="val 110557" name="vf"/>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rgbClr val="102F74"/>
                  </ns1:solidFill>
                  <ns1:latin typeface="Arial"/>
                  <ns1:ea typeface="Arial"/>
                  <ns1:cs typeface="Arial"/>
                  <ns1:sym typeface="Arial"/>
                </ns1:endParaRPr>
              </ns1:p>
            </ns0:txBody>
          </ns0:sp>
        </ns0:grpSp>
      </ns0:grpSp>
      <ns0:sp>
        <ns0:nvSpPr>
          <ns0:cNvPr id="426" name="Google Shape;426;p15"/>
          <ns0:cNvSpPr/>
          <ns0:nvPr/>
        </ns0:nvSpPr>
        <ns0:spPr>
          <ns1:xfrm>
            <ns1:off x="2946602" y="3624664"/>
            <ns1:ext cx="144821" cy="144821"/>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27" name="Google Shape;427;p15"/>
          <ns0:cNvSpPr/>
          <ns0:nvPr/>
        </ns0:nvSpPr>
        <ns0:spPr>
          <ns1:xfrm>
            <ns1:off x="587500" y="5152800"/>
            <ns1:ext cx="5817600" cy="692400"/>
          </ns1:xfrm>
          <ns1:prstGeom prst="roundRect">
            <ns1:avLst>
              <ns1:gd fmla="val 16667" name="adj"/>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By repeatedly holding webinars, including past participants,</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500" u="none" cap="none" strike="noStrike">
                <ns1:solidFill>
                  <ns1:schemeClr val="accent4"/>
                </ns1:solidFill>
                <ns1:latin typeface="BIZ UDPGothic"/>
                <ns1:ea typeface="BIZ UDPGothic"/>
                <ns1:cs typeface="BIZ UDPGothic"/>
                <ns1:sym typeface="BIZ UDPGothic"/>
              </ns1:rPr>
              <ns1:t>to efficiently acquire new leads and nurture them.</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428" name="Google Shape;428;p15"/>
          <ns0:cNvGrpSpPr/>
          <ns0:nvPr/>
        </ns0:nvGrpSpPr>
        <ns0:grpSpPr>
          <ns1:xfrm>
            <ns1:off x="631122" y="2348345"/>
            <ns1:ext cx="1841195" cy="2611230"/>
            <ns1:chOff x="631122" y="2158344"/>
            <ns1:chExt cx="1841195" cy="2611230"/>
          </ns1:xfrm>
        </ns0:grpSpPr>
        <ns0:sp>
          <ns0:nvSpPr>
            <ns0:cNvPr id="429" name="Google Shape;429;p15"/>
            <ns0:cNvSpPr/>
            <ns0:nvPr/>
          </ns0:nvSpPr>
          <ns0:spPr>
            <ns1:xfrm>
              <ns1:off x="631122" y="2158344"/>
              <ns1:ext cx="1841195" cy="2611230"/>
            </ns1:xfrm>
            <ns1:prstGeom prst="roundRect">
              <ns1:avLst>
                <ns1:gd fmla="val 8582"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pic>
          <ns0:nvPicPr>
            <ns0:cNvPr descr="アイコン&#10;&#10;自動的に生成された説明" id="430" name="Google Shape;430;p15"/>
            <ns0:cNvPicPr preferRelativeResize="0"/>
            <ns0:nvPr/>
          </ns0:nvPicPr>
          <ns0:blipFill rotWithShape="1">
            <ns1:blip ns2:embed="rId5">
              <ns1:alphaModFix/>
            </ns1:blip>
            <ns1:srcRect b="0" l="0" r="0" t="0"/>
            <ns1:stretch/>
          </ns0:blipFill>
          <ns0:spPr>
            <ns1:xfrm>
              <ns1:off x="1076220" y="2497527"/>
              <ns1:ext cx="957919" cy="1018415"/>
            </ns1:xfrm>
            <ns1:prstGeom prst="rect">
              <ns1:avLst/>
            </ns1:prstGeom>
            <ns1:noFill/>
            <ns1:ln>
              <ns1:noFill/>
            </ns1:ln>
          </ns0:spPr>
        </ns0:pic>
        <ns0:sp>
          <ns0:nvSpPr>
            <ns0:cNvPr id="431" name="Google Shape;431;p15"/>
            <ns0:cNvSpPr txBox="1"/>
            <ns0:nvPr/>
          </ns0:nvSpPr>
          <ns0:spPr>
            <ns1:xfrm>
              <ns1:off x="845236" y="3596226"/>
              <ns1:ext cx="14130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Seminar hosting</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32" name="Google Shape;432;p15"/>
            <ns0:cNvSpPr txBox="1"/>
            <ns0:nvPr/>
          </ns0:nvSpPr>
          <ns0:spPr>
            <ns1:xfrm>
              <ns1:off x="974979" y="3826762"/>
              <ns1:ext cx="11535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lt1"/>
                  </ns1:solidFill>
                  <ns1:latin typeface="BIZ UDPGothic"/>
                  <ns1:ea typeface="BIZ UDPGothic"/>
                  <ns1:cs typeface="BIZ UDPGothic"/>
                  <ns1:sym typeface="BIZ UDPGothic"/>
                </ns1:rPr>
                <ns1:t>30 parti</ns1:t>
              </ns1:r>
              <ns1:r>
                <ns1:rPr b="0" i="0" lang="ja-JP" sz="18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433" name="Google Shape;433;p15"/>
          <ns0:cNvSpPr/>
          <ns0:nvPr/>
        </ns0:nvSpPr>
        <ns0:spPr>
          <ns1:xfrm>
            <ns1:off x="2434212" y="3599918"/>
            <ns1:ext cx="144821" cy="167612"/>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34" name="Google Shape;434;p15"/>
          <ns0:cNvGrpSpPr/>
          <ns0:nvPr/>
        </ns0:nvGrpSpPr>
        <ns0:grpSpPr>
          <ns1:xfrm>
            <ns1:off x="6188696" y="2348344"/>
            <ns1:ext cx="2348698" cy="2577575"/>
            <ns1:chOff x="6390458" y="2158343"/>
            <ns1:chExt cx="2348698" cy="2577575"/>
          </ns1:xfrm>
        </ns0:grpSpPr>
        <ns0:sp>
          <ns0:nvSpPr>
            <ns0:cNvPr id="435" name="Google Shape;435;p15"/>
            <ns0:cNvSpPr/>
            <ns0:nvPr/>
          </ns0:nvSpPr>
          <ns0:spPr>
            <ns1:xfrm>
              <ns1:off x="6390458" y="3933144"/>
              <ns1:ext cx="2348697" cy="802774"/>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A1F4D"/>
                </ns1:solidFill>
                <ns1:latin typeface="Arial"/>
                <ns1:ea typeface="Arial"/>
                <ns1:cs typeface="Arial"/>
                <ns1:sym typeface="Arial"/>
              </ns1:endParaRPr>
            </ns1:p>
          </ns0:txBody>
        </ns0:sp>
        <ns0:sp>
          <ns0:nvSpPr>
            <ns0:cNvPr id="436" name="Google Shape;436;p15"/>
            <ns0:cNvSpPr txBox="1"/>
            <ns0:nvPr/>
          </ns0:nvSpPr>
          <ns0:spPr>
            <ns1:xfrm>
              <ns1:off x="6400084" y="3986012"/>
              <ns1:ext cx="2339072" cy="67710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Repeatedly held</ns1:t>
              </ns1:r>
              <ns1:endParaRPr b="0"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It's important to do so!</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437" name="Google Shape;437;p15"/>
            <ns0:cNvGrpSpPr/>
            <ns0:nvPr/>
          </ns0:nvGrpSpPr>
          <ns0:grpSpPr>
            <ns1:xfrm>
              <ns1:off x="6592497" y="2158343"/>
              <ns1:ext cx="1933270" cy="1529835"/>
              <ns1:chOff x="6592497" y="2158343"/>
              <ns1:chExt cx="1933270" cy="1529835"/>
            </ns1:xfrm>
          </ns0:grpSpPr>
          <ns0:sp>
            <ns0:nvSpPr>
              <ns0:cNvPr id="438" name="Google Shape;438;p15"/>
              <ns0:cNvSpPr/>
              <ns0:nvPr/>
            </ns0:nvSpPr>
            <ns0:spPr>
              <ns1:xfrm>
                <ns1:off x="6592497" y="2158343"/>
                <ns1:ext cx="1933270" cy="1524981"/>
              </ns1:xfrm>
              <ns1:prstGeom prst="roundRect">
                <ns1:avLst>
                  <ns1:gd fmla="val 7544" name="adj"/>
                </ns1:avLst>
              </ns1:prstGeom>
              <ns1:solidFill>
                <ns1:schemeClr val="accent4"/>
              </ns1:solidFill>
              <ns1:ln cap="flat" cmpd="sng" w="508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439" name="Google Shape;439;p15"/>
              <ns0:cNvSpPr txBox="1"/>
              <ns0:nvPr/>
            </ns0:nvSpPr>
            <ns0:spPr>
              <ns1:xfrm>
                <ns1:off x="6769160" y="2927848"/>
                <ns1:ext cx="15798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Hot leads</ns1:t>
                </ns1:r>
                <ns1:endParaRPr b="1" i="0" sz="1600" u="none" cap="none" strike="noStrike">
                  <ns1:solidFill>
                    <ns1:schemeClr val="lt1"/>
                  </ns1:solidFill>
                  <ns1:latin typeface="BIZ UDPGothic"/>
                  <ns1:ea typeface="BIZ UDPGothic"/>
                  <ns1:cs typeface="BIZ UDPGothic"/>
                  <ns1:sym typeface="BIZ UDPGothic"/>
                </ns1:endParaRPr>
              </ns1:p>
            </ns0:txBody>
          </ns0:sp>
          <ns0:sp>
            <ns0:nvSpPr>
              <ns0:cNvPr id="440" name="Google Shape;440;p15"/>
              <ns0:cNvSpPr txBox="1"/>
              <ns0:nvPr/>
            </ns0:nvSpPr>
            <ns0:spPr>
              <ns1:xfrm>
                <ns1:off x="7169234" y="3164978"/>
                <ns1:ext cx="779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lt1"/>
                    </ns1:solidFill>
                    <ns1:latin typeface="BIZ UDPGothic"/>
                    <ns1:ea typeface="BIZ UDPGothic"/>
                    <ns1:cs typeface="BIZ UDPGothic"/>
                    <ns1:sym typeface="BIZ UDPGothic"/>
                  </ns1:rPr>
                  <ns1:t>3 parti</ns1:t>
                </ns1:r>
                <ns1:r>
                  <ns1:rPr b="0" i="0" lang="ja-JP" sz="1600" u="none" cap="none" strike="noStrike">
                    <ns1:solidFill>
                      <ns1:schemeClr val="lt1"/>
                    </ns1:solidFill>
                    <ns1:latin typeface="BIZ UDPGothic"/>
                    <ns1:ea typeface="BIZ UDPGothic"/>
                    <ns1:cs typeface="BIZ UDPGothic"/>
                    <ns1:sym typeface="BIZ UDPGothic"/>
                  </ns1:rPr>
                  <ns1:t>cipants</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sp>
        <ns0:nvSpPr>
          <ns0:cNvPr id="441" name="Google Shape;441;p15"/>
          <ns0:cNvSpPr txBox="1"/>
          <ns0:nvPr/>
        </ns0:nvSpPr>
        <ns0:spPr>
          <ns1:xfrm rot="1176532">
            <ns1:off x="6795784" y="5108495"/>
            <ns1:ext cx="1338828" cy="3693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If left unattended</ns1:t>
            </ns1:r>
            <ns1:endParaRPr b="0" i="0" sz="1800" u="none" cap="none" strike="noStrike">
              <ns1:solidFill>
                <ns1:schemeClr val="accent4"/>
              </ns1:solidFill>
              <ns1:latin typeface="BIZ UDPGothic"/>
              <ns1:ea typeface="BIZ UDPGothic"/>
              <ns1:cs typeface="BIZ UDPGothic"/>
              <ns1:sym typeface="BIZ UDPGothic"/>
            </ns1:endParaRPr>
          </ns1:p>
        </ns0:txBody>
      </ns0:sp>
      <ns0:pic>
        <ns0:nvPicPr>
          <ns0:cNvPr id="442" name="Google Shape;442;p15"/>
          <ns0:cNvPicPr preferRelativeResize="0"/>
          <ns0:nvPr/>
        </ns0:nvPicPr>
        <ns0:blipFill rotWithShape="1">
          <ns1:blip ns2:embed="rId6">
            <ns1:alphaModFix/>
          </ns1:blip>
          <ns1:srcRect b="0" l="0" r="0" t="0"/>
          <ns1:stretch/>
        </ns0:blipFill>
        <ns0:spPr>
          <ns1:xfrm>
            <ns1:off x="6968412" y="2419788"/>
            <ns1:ext cx="789270" cy="731075"/>
          </ns1:xfrm>
          <ns1:prstGeom prst="rect">
            <ns1:avLst/>
          </ns1:prstGeom>
          <ns1:noFill/>
          <ns1:ln>
            <ns1:noFill/>
          </ns1:ln>
        </ns0:spPr>
      </ns0:pic>
      <ns0:pic>
        <ns0:nvPicPr>
          <ns0:cNvPr id="443" name="Google Shape;443;p15"/>
          <ns0:cNvPicPr preferRelativeResize="0"/>
          <ns0:nvPr/>
        </ns0:nvPicPr>
        <ns0:blipFill rotWithShape="1">
          <ns1:blip ns2:embed="rId7">
            <ns1:alphaModFix/>
          </ns1:blip>
          <ns1:srcRect b="0" l="0" r="0" t="0"/>
          <ns1:stretch/>
        </ns0:blipFill>
        <ns0:spPr>
          <ns1:xfrm>
            <ns1:off x="3853475" y="3532851"/>
            <ns1:ext cx="908375" cy="593701"/>
          </ns1:xfrm>
          <ns1:prstGeom prst="rect">
            <ns1:avLst/>
          </ns1:prstGeom>
          <ns1:noFill/>
          <ns1:ln>
            <ns1:noFill/>
          </ns1:ln>
        </ns0:spPr>
      </ns0:pic>
      <ns0:sp>
        <ns0:nvSpPr>
          <ns0:cNvPr id="444" name="Google Shape;444;p15"/>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45" name="Google Shape;445;p15"/>
          <ns0:cNvSpPr txBox="1"/>
          <ns0:nvPr/>
        </ns0:nvSpPr>
        <ns0:spPr>
          <ns1:xfrm>
            <ns1:off x="252547" y="763664"/>
            <ns1:ext cx="11776053"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The value of cold leads and the importance of repeating webinars</ns1:t>
            </ns1:r>
            <ns1:endParaRPr b="0" i="0" sz="1400" u="none" cap="none" strike="noStrike">
              <ns1:solidFill>
                <ns1:srgbClr val="000000"/>
              </ns1:solidFill>
              <ns1:latin typeface="Arial"/>
              <ns1:ea typeface="Arial"/>
              <ns1:cs typeface="Arial"/>
              <ns1:sym typeface="Arial"/>
            </ns1:endParaRPr>
          </ns1:p>
        </ns0:txBody>
      </ns0:sp>
      <ns0:sp>
        <ns0:nvSpPr>
          <ns0:cNvPr id="446" name="Google Shape;446;p15"/>
          <ns0:cNvSpPr txBox="1"/>
          <ns0:nvPr/>
        </ns0:nvSpPr>
        <ns0:spPr>
          <ns1:xfrm>
            <ns1:off x="221196" y="101779"/>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Why is it necessary to hold webinars?</ns1:t>
            </ns1:r>
            <ns1:endParaRPr b="0" i="0" sz="1400" u="none" cap="none" strike="noStrike">
              <ns1:solidFill>
                <ns1:srgbClr val="000000"/>
              </ns1:solidFill>
              <ns1:latin typeface="Arial"/>
              <ns1:ea typeface="Arial"/>
              <ns1:cs typeface="Arial"/>
              <ns1:sym typeface="Arial"/>
            </ns1:endParaRPr>
          </ns1:p>
        </ns0:txBody>
      </ns0:sp>
      <ns0:sp>
        <ns0:nvSpPr>
          <ns0:cNvPr id="447" name="Google Shape;447;p1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448" name="Google Shape;448;p15"/>
          <ns0:cNvSpPr/>
          <ns0:nvPr/>
        </ns0:nvSpPr>
        <ns0:spPr>
          <ns1:xfrm>
            <ns1:off x="587500" y="5934475"/>
            <ns1:ext cx="5796600" cy="619200"/>
          </ns1:xfrm>
          <ns1:prstGeom prst="roundRect">
            <ns1:avLst>
              <ns1:gd fmla="val 16667" name="adj"/>
            </ns1:avLst>
          </ns1:prstGeom>
          <ns1:noFill/>
          <ns1:ln cap="flat" cmpd="sng" w="38100">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Majisemi conducts long-term follow-ups with past participants,</ns1:t>
            </ns1:r>
            <ns1:endParaRPr b="0" i="0" sz="1600" u="none" cap="none" strike="noStrike">
              <ns1:solidFill>
                <ns1:schemeClr val="accent2"/>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0" i="0" lang="ja-JP" sz="1600" u="none" cap="none" strike="noStrike">
                <ns1:solidFill>
                  <ns1:schemeClr val="accent2"/>
                </ns1:solidFill>
                <ns1:latin typeface="BIZ UDPGothic"/>
                <ns1:ea typeface="BIZ UDPGothic"/>
                <ns1:cs typeface="BIZ UDPGothic"/>
                <ns1:sym typeface="BIZ UDPGothic"/>
              </ns1:rPr>
              <ns1:t>and also offers 'Maji Follow Plus' to assist in appointment acquisition.</ns1:t>
            </ns1:r>
            <ns1:endParaRPr b="0" i="0" sz="800" u="none" cap="none" strike="noStrike">
              <ns1:solidFill>
                <ns1:schemeClr val="accent2"/>
              </ns1:solidFill>
              <ns1:latin typeface="BIZ UDPGothic"/>
              <ns1:ea typeface="BIZ UDPGothic"/>
              <ns1:cs typeface="BIZ UDPGothic"/>
              <ns1:sym typeface="BIZ UDPGothic"/>
            </ns1:endParaRPr>
          </ns1:p>
        </ns0:txBody>
      </ns0:sp>
      <ns0:sp>
        <ns0:nvSpPr>
          <ns0:cNvPr id="449" name="Google Shape;449;p15"/>
          <ns0:cNvSpPr/>
          <ns0:nvPr/>
        </ns0:nvSpPr>
        <ns0:spPr>
          <ns1:xfrm rot="10800000">
            <ns1:off x="6598948" y="5604602"/>
            <ns1:ext cx="913200" cy="626100"/>
          </ns1:xfrm>
          <ns1:prstGeom prst="rightArrow">
            <ns1:avLst>
              <ns1:gd fmla="val 50000" name="adj1"/>
              <ns1:gd fmla="val 50000" name="adj2"/>
            </ns1:avLst>
          </ns1:prstGeom>
          <ns1:solidFill>
            <ns1:srgbClr val="163F9B"/>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1" i="0" sz="1400" u="none" cap="none" strike="noStrike">
              <ns1:solidFill>
                <ns1:schemeClr val="lt1"/>
              </ns1:solidFill>
              <ns1:latin typeface="Meiryo"/>
              <ns1:ea typeface="Meiryo"/>
              <ns1:cs typeface="Meiryo"/>
              <ns1:sym typeface="Meiryo"/>
            </ns1:endParaRPr>
          </ns1:p>
        </ns0:txBody>
      </ns0:sp>
      <ns0:sp>
        <ns0:nvSpPr>
          <ns0:cNvPr id="450" name="Google Shape;450;p1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451" name="Google Shape;451;p15"/>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6.xml><?xml version="1.0" encoding="utf-8"?>
<ns0:sld xmlns:ns0="http://schemas.openxmlformats.org/presentationml/2006/main" xmlns:ns1="http://schemas.openxmlformats.org/drawingml/2006/main" xmlns:ns2="http://schemas.openxmlformats.org/officeDocument/2006/relationships">
  <ns0:cSld>
    <ns0:spTree>
      <ns0:nvGrpSpPr>
        <ns0:cNvPr id="456" name="Shape 456"/>
        <ns0:cNvGrpSpPr/>
        <ns0:nvPr/>
      </ns0:nvGrpSpPr>
      <ns0:grpSpPr>
        <ns1:xfrm>
          <ns1:off x="0" y="0"/>
          <ns1:ext cx="0" cy="0"/>
          <ns1:chOff x="0" y="0"/>
          <ns1:chExt cx="0" cy="0"/>
        </ns1:xfrm>
      </ns0:grpSpPr>
      <ns0:sp>
        <ns0:nvSpPr>
          <ns0:cNvPr id="457" name="Google Shape;457;p16"/>
          <ns0:cNvSpPr/>
          <ns0:nvPr/>
        </ns0:nvSpPr>
        <ns0:spPr>
          <ns1:xfrm>
            <ns1:off x="4539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458" name="Google Shape;458;p16"/>
          <ns0:cNvSpPr/>
          <ns0:nvPr/>
        </ns0:nvSpPr>
        <ns0:spPr>
          <ns1:xfrm>
            <ns1:off x="8857788" y="3505772"/>
            <ns1:ext cx="3051600" cy="3051600"/>
          </ns1:xfrm>
          <ns1:prstGeom prst="ellipse">
            <ns1:avLst/>
          </ns1:prstGeom>
          <ns1:solidFill>
            <ns1:schemeClr val="accent2"/>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459" name="Google Shape;459;p16"/>
          <ns0:cNvGrpSpPr/>
          <ns0:nvPr/>
        </ns0:nvGrpSpPr>
        <ns0:grpSpPr>
          <ns1:xfrm>
            <ns1:off x="9082882" y="4093575"/>
            <ns1:ext cx="2601381" cy="1875963"/>
            <ns1:chOff x="9170357" y="1304297"/>
            <ns1:chExt cx="2601381" cy="1875963"/>
          </ns1:xfrm>
        </ns0:grpSpPr>
        <ns0:sp>
          <ns0:nvSpPr>
            <ns0:cNvPr id="460" name="Google Shape;460;p16"/>
            <ns0:cNvSpPr txBox="1"/>
            <ns0:nvPr/>
          </ns0:nvSpPr>
          <ns0:spPr>
            <ns1:xfrm>
              <ns1:off x="9170357" y="2164597"/>
              <ns1:ext cx="2601381" cy="101566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Focus on the presentation</ns1:t>
              </ns1:r>
              <ns1:endParaRPr b="1" i="0" sz="3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000"/>
                <ns1:buFont typeface="Arial"/>
                <ns1:buNone/>
              </ns1:pPr>
              <ns1:r>
                <ns1:rPr b="1" i="0" lang="ja-JP" sz="3000" u="none" cap="none" strike="noStrike">
                  <ns1:solidFill>
                    <ns1:schemeClr val="lt1"/>
                  </ns1:solidFill>
                  <ns1:latin typeface="BIZ UDPGothic"/>
                  <ns1:ea typeface="BIZ UDPGothic"/>
                  <ns1:cs typeface="BIZ UDPGothic"/>
                  <ns1:sym typeface="BIZ UDPGothic"/>
                </ns1:rPr>
                <ns1:t>on the day!</ns1:t>
              </ns1:r>
              <ns1:endParaRPr b="1" i="0" sz="3000" u="none" cap="none" strike="noStrike">
                <ns1:solidFill>
                  <ns1:schemeClr val="lt1"/>
                </ns1:solidFill>
                <ns1:latin typeface="BIZ UDPGothic"/>
                <ns1:ea typeface="BIZ UDPGothic"/>
                <ns1:cs typeface="BIZ UDPGothic"/>
                <ns1:sym typeface="BIZ UDPGothic"/>
              </ns1:endParaRPr>
            </ns1:p>
          </ns0:txBody>
        </ns0:sp>
        <ns0:sp>
          <ns0:nvSpPr>
            <ns0:cNvPr id="461" name="Google Shape;461;p16"/>
            <ns0:cNvSpPr txBox="1"/>
            <ns0:nvPr/>
          </ns0:nvSpPr>
          <ns0:spPr>
            <ns1:xfrm>
              <ns1:off x="9211006" y="1304297"/>
              <ns1:ext cx="2523195" cy="83095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With a one-stop service,</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from start to finish</ns1:t>
              </ns1:r>
              <ns1:endParaRPr b="0"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lt1"/>
                  </ns1:solidFill>
                  <ns1:latin typeface="BIZ UDPGothic"/>
                  <ns1:ea typeface="BIZ UDPGothic"/>
                  <ns1:cs typeface="BIZ UDPGothic"/>
                  <ns1:sym typeface="BIZ UDPGothic"/>
                </ns1:rPr>
                <ns1:t>Majisemi handles it all, so</ns1:t>
              </ns1:r>
              <ns1:endParaRPr b="0" i="0" sz="1600" u="none" cap="none" strike="noStrike">
                <ns1:solidFill>
                  <ns1:schemeClr val="lt1"/>
                </ns1:solidFill>
                <ns1:latin typeface="BIZ UDPGothic"/>
                <ns1:ea typeface="BIZ UDPGothic"/>
                <ns1:cs typeface="BIZ UDPGothic"/>
                <ns1:sym typeface="BIZ UDPGothic"/>
              </ns1:endParaRPr>
            </ns1:p>
          </ns0:txBody>
        </ns0:sp>
      </ns0:grpSp>
      <ns0:sp>
        <ns0:nvSpPr>
          <ns0:cNvPr id="462" name="Google Shape;462;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463" name="Google Shape;463;p1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464" name="Google Shape;464;p1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5" name="Google Shape;465;p16"/>
          <ns0:cNvSpPr txBox="1"/>
          <ns0:nvPr/>
        </ns0:nvSpPr>
        <ns0:spPr>
          <ns1:xfrm>
            <ns1:off x="221196" y="101835"/>
            <ns1:ext cx="105230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466" name="Google Shape;466;p16"/>
          <ns0:cNvSpPr txBox="1"/>
          <ns0:nvPr/>
        </ns0:nvSpPr>
        <ns0:spPr>
          <ns1:xfrm>
            <ns1:off x="404948" y="763664"/>
            <ns1:ext cx="60747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grpSp>
        <ns0:nvGrpSpPr>
          <ns0:cNvPr id="467" name="Google Shape;467;p16"/>
          <ns0:cNvGrpSpPr/>
          <ns0:nvPr/>
        </ns0:nvGrpSpPr>
        <ns0:grpSpPr>
          <ns1:xfrm>
            <ns1:off x="8229455" y="2663116"/>
            <ns1:ext cx="1173600" cy="1304009"/>
            <ns1:chOff x="7536560" y="1755348"/>
            <ns1:chExt cx="1173600" cy="1304009"/>
          </ns1:xfrm>
        </ns0:grpSpPr>
        <ns0:sp>
          <ns0:nvSpPr>
            <ns0:cNvPr id="468" name="Google Shape;468;p16"/>
            <ns0:cNvSpPr/>
            <ns0:nvPr/>
          </ns0:nvSpPr>
          <ns0:spPr>
            <ns1:xfrm>
              <ns1:off x="7536560"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69" name="Google Shape;469;p16"/>
            <ns0:cNvSpPr txBox="1"/>
            <ns0:nvPr/>
          </ns0:nvSpPr>
          <ns0:spPr>
            <ns1:xfrm>
              <ns1:off x="7536560" y="2420847"/>
              <ns1:ext cx="1173600" cy="623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SEO article creation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Video production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lt1"/>
                  </ns1:solidFill>
                  <ns1:latin typeface="BIZ UDPGothic"/>
                  <ns1:ea typeface="BIZ UDPGothic"/>
                  <ns1:cs typeface="BIZ UDPGothic"/>
                  <ns1:sym typeface="BIZ UDPGothic"/>
                </ns1:rPr>
                <ns1:t>(Optional)</ns1:t>
              </ns1:r>
              <ns1:endParaRPr b="0" i="0" sz="1200" u="none" cap="none" strike="noStrike">
                <ns1:solidFill>
                  <ns1:srgbClr val="000000"/>
                </ns1:solidFill>
                <ns1:latin typeface="BIZ UDPGothic"/>
                <ns1:ea typeface="BIZ UDPGothic"/>
                <ns1:cs typeface="BIZ UDPGothic"/>
                <ns1:sym typeface="BIZ UDPGothic"/>
              </ns1:endParaRPr>
            </ns1:p>
          </ns0:txBody>
        </ns0:sp>
      </ns0:grpSp>
      <ns0:grpSp>
        <ns0:nvGrpSpPr>
          <ns0:cNvPr id="470" name="Google Shape;470;p16"/>
          <ns0:cNvGrpSpPr/>
          <ns0:nvPr/>
        </ns0:nvGrpSpPr>
        <ns0:grpSpPr>
          <ns1:xfrm>
            <ns1:off x="4341749" y="2663116"/>
            <ns1:ext cx="1173587" cy="1304009"/>
            <ns1:chOff x="4002976" y="1755348"/>
            <ns1:chExt cx="1173587" cy="1304009"/>
          </ns1:xfrm>
        </ns0:grpSpPr>
        <ns0:sp>
          <ns0:nvSpPr>
            <ns0:cNvPr id="471" name="Google Shape;471;p16"/>
            <ns0:cNvSpPr/>
            <ns0:nvPr/>
          </ns0:nvSpPr>
          <ns0:spPr>
            <ns1:xfrm>
              <ns1:off x="4002976"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2" name="Google Shape;472;p16"/>
            <ns0:cNvSpPr txBox="1"/>
            <ns0:nvPr/>
          </ns0:nvSpPr>
          <ns0:spPr>
            <ns1:xfrm>
              <ns1:off x="4002976" y="2553212"/>
              <ns1:ext cx="117358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73" name="Google Shape;473;p16"/>
            <ns0:cNvPicPr preferRelativeResize="0"/>
            <ns0:nvPr/>
          </ns0:nvPicPr>
          <ns0:blipFill rotWithShape="1">
            <ns1:blip ns2:embed="rId3">
              <ns1:alphaModFix/>
            </ns1:blip>
            <ns1:srcRect b="0" l="0" r="0" t="0"/>
            <ns1:stretch/>
          </ns0:blipFill>
          <ns0:spPr>
            <ns1:xfrm>
              <ns1:off x="4260531" y="1843787"/>
              <ns1:ext cx="658476" cy="600916"/>
            </ns1:xfrm>
            <ns1:prstGeom prst="rect">
              <ns1:avLst/>
            </ns1:prstGeom>
            <ns1:noFill/>
            <ns1:ln>
              <ns1:noFill/>
            </ns1:ln>
          </ns0:spPr>
        </ns0:pic>
      </ns0:grpSp>
      <ns0:grpSp>
        <ns0:nvGrpSpPr>
          <ns0:cNvPr id="474" name="Google Shape;474;p16"/>
          <ns0:cNvGrpSpPr/>
          <ns0:nvPr/>
        </ns0:nvGrpSpPr>
        <ns0:grpSpPr>
          <ns1:xfrm>
            <ns1:off x="6933553" y="2663116"/>
            <ns1:ext cx="1193454" cy="1304009"/>
            <ns1:chOff x="6364131" y="1755348"/>
            <ns1:chExt cx="1193454" cy="1304009"/>
          </ns1:xfrm>
        </ns0:grpSpPr>
        <ns0:sp>
          <ns0:nvSpPr>
            <ns0:cNvPr id="475" name="Google Shape;475;p16"/>
            <ns0:cNvSpPr/>
            <ns0:nvPr/>
          </ns0:nvSpPr>
          <ns0:spPr>
            <ns1:xfrm>
              <ns1:off x="6364131" y="175534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6" name="Google Shape;476;p16"/>
            <ns0:cNvSpPr txBox="1"/>
            <ns0:nvPr/>
          </ns0:nvSpPr>
          <ns0:spPr>
            <ns1:xfrm>
              <ns1:off x="6364131" y="2532892"/>
              <ns1:ext cx="1193454"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Survey aggregation</ns1:t>
              </ns1:r>
              <ns1:endParaRPr b="1"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200" u="none" cap="none" strike="noStrike">
                  <ns1:solidFill>
                    <ns1:schemeClr val="lt1"/>
                  </ns1:solidFill>
                  <ns1:latin typeface="BIZ UDPGothic"/>
                  <ns1:ea typeface="BIZ UDPGothic"/>
                  <ns1:cs typeface="BIZ UDPGothic"/>
                  <ns1:sym typeface="BIZ UDPGothic"/>
                </ns1:rPr>
                <ns1:t>Report creation</ns1:t>
              </ns1:r>
              <ns1:endParaRPr b="0" i="0" sz="1400" u="none" cap="none" strike="noStrike">
                <ns1:solidFill>
                  <ns1:srgbClr val="000000"/>
                </ns1:solidFill>
                <ns1:latin typeface="BIZ UDPGothic"/>
                <ns1:ea typeface="BIZ UDPGothic"/>
                <ns1:cs typeface="BIZ UDPGothic"/>
                <ns1:sym typeface="BIZ UDPGothic"/>
              </ns1:endParaRPr>
            </ns1:p>
          </ns0:txBody>
        </ns0:sp>
      </ns0:grpSp>
      <ns0:grpSp>
        <ns0:nvGrpSpPr>
          <ns0:cNvPr id="477" name="Google Shape;477;p16"/>
          <ns0:cNvGrpSpPr/>
          <ns0:nvPr/>
        </ns0:nvGrpSpPr>
        <ns0:grpSpPr>
          <ns1:xfrm>
            <ns1:off x="5637651" y="2663116"/>
            <ns1:ext cx="1173600" cy="1304009"/>
            <ns1:chOff x="5166360" y="1765508"/>
            <ns1:chExt cx="1173600" cy="1304009"/>
          </ns1:xfrm>
        </ns0:grpSpPr>
        <ns0:sp>
          <ns0:nvSpPr>
            <ns0:cNvPr id="478" name="Google Shape;478;p16"/>
            <ns0:cNvSpPr/>
            <ns0:nvPr/>
          </ns0:nvSpPr>
          <ns0:spPr>
            <ns1:xfrm>
              <ns1:off x="5166360" y="176550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79" name="Google Shape;479;p16"/>
            <ns0:cNvSpPr txBox="1"/>
            <ns0:nvPr/>
          </ns0:nvSpPr>
          <ns0:spPr>
            <ns1:xfrm>
              <ns1:off x="5166360" y="2532892"/>
              <ns1:ext cx="1173600" cy="507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Appointment acquisition</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(Optional)</ns1:t>
              </ns1:r>
              <ns1:endParaRPr b="0" i="0" sz="1400" u="none" cap="none" strike="noStrike">
                <ns1:solidFill>
                  <ns1:schemeClr val="lt1"/>
                </ns1:solidFill>
                <ns1:latin typeface="BIZ UDPGothic"/>
                <ns1:ea typeface="BIZ UDPGothic"/>
                <ns1:cs typeface="BIZ UDPGothic"/>
                <ns1:sym typeface="BIZ UDPGothic"/>
              </ns1:endParaRPr>
            </ns1:p>
          </ns0:txBody>
        </ns0:sp>
        <ns0:pic>
          <ns0:nvPicPr>
            <ns0:cNvPr descr="アイコン&#10;&#10;自動的に生成された説明" id="480" name="Google Shape;480;p16"/>
            <ns0:cNvPicPr preferRelativeResize="0"/>
            <ns0:nvPr/>
          </ns0:nvPicPr>
          <ns0:blipFill rotWithShape="1">
            <ns1:blip ns2:embed="rId4">
              <ns1:alphaModFix/>
            </ns1:blip>
            <ns1:srcRect b="0" l="0" r="0" t="0"/>
            <ns1:stretch/>
          </ns0:blipFill>
          <ns0:spPr>
            <ns1:xfrm>
              <ns1:off x="5509809" y="1902531"/>
              <ns1:ext cx="486689" cy="538220"/>
            </ns1:xfrm>
            <ns1:prstGeom prst="rect">
              <ns1:avLst/>
            </ns1:prstGeom>
            <ns1:noFill/>
            <ns1:ln>
              <ns1:noFill/>
            </ns1:ln>
          </ns0:spPr>
        </ns0:pic>
      </ns0:grpSp>
      <ns0:grpSp>
        <ns0:nvGrpSpPr>
          <ns0:cNvPr id="481" name="Google Shape;481;p16"/>
          <ns0:cNvGrpSpPr/>
          <ns0:nvPr/>
        </ns0:nvGrpSpPr>
        <ns0:grpSpPr>
          <ns1:xfrm>
            <ns1:off x="1749945" y="2663116"/>
            <ns1:ext cx="1173587" cy="1304009"/>
            <ns1:chOff x="1614200" y="1775668"/>
            <ns1:chExt cx="1173587" cy="1304009"/>
          </ns1:xfrm>
        </ns0:grpSpPr>
        <ns0:sp>
          <ns0:nvSpPr>
            <ns0:cNvPr id="482" name="Google Shape;482;p16"/>
            <ns0:cNvSpPr/>
            <ns0:nvPr/>
          </ns0:nvSpPr>
          <ns0:spPr>
            <ns1:xfrm>
              <ns1:off x="1614200"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3" name="Google Shape;483;p16"/>
            <ns0:cNvSpPr txBox="1"/>
            <ns0:nvPr/>
          </ns0:nvSpPr>
          <ns0:spPr>
            <ns1:xfrm>
              <ns1:off x="1735708" y="2563372"/>
              <ns1:ext cx="930570"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84" name="Google Shape;484;p16"/>
            <ns0:cNvPicPr preferRelativeResize="0"/>
            <ns0:nvPr/>
          </ns0:nvPicPr>
          <ns0:blipFill rotWithShape="1">
            <ns1:blip ns2:embed="rId5">
              <ns1:alphaModFix/>
            </ns1:blip>
            <ns1:srcRect b="0" l="0" r="0" t="0"/>
            <ns1:stretch/>
          </ns0:blipFill>
          <ns0:spPr>
            <ns1:xfrm>
              <ns1:off x="1862508" y="1895125"/>
              <ns1:ext cx="676970" cy="611257"/>
            </ns1:xfrm>
            <ns1:prstGeom prst="rect">
              <ns1:avLst/>
            </ns1:prstGeom>
            <ns1:noFill/>
            <ns1:ln>
              <ns1:noFill/>
            </ns1:ln>
          </ns0:spPr>
        </ns0:pic>
      </ns0:grpSp>
      <ns0:grpSp>
        <ns0:nvGrpSpPr>
          <ns0:cNvPr id="485" name="Google Shape;485;p16"/>
          <ns0:cNvGrpSpPr/>
          <ns0:nvPr/>
        </ns0:nvGrpSpPr>
        <ns0:grpSpPr>
          <ns1:xfrm>
            <ns1:off x="3045847" y="2663116"/>
            <ns1:ext cx="1173587" cy="1304009"/>
            <ns1:chOff x="2797862" y="1775668"/>
            <ns1:chExt cx="1173587" cy="1304009"/>
          </ns1:xfrm>
        </ns0:grpSpPr>
        <ns0:sp>
          <ns0:nvSpPr>
            <ns0:cNvPr id="486" name="Google Shape;486;p16"/>
            <ns0:cNvSpPr/>
            <ns0:nvPr/>
          </ns0:nvSpPr>
          <ns0:spPr>
            <ns1:xfrm>
              <ns1:off x="2797862"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87" name="Google Shape;487;p16"/>
            <ns0:cNvSpPr txBox="1"/>
            <ns0:nvPr/>
          </ns0:nvSpPr>
          <ns0:spPr>
            <ns1:xfrm>
              <ns1:off x="2880299" y="2460699"/>
              <ns1:ext cx="10086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Seminar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Secretariat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488" name="Google Shape;488;p16"/>
            <ns0:cNvPicPr preferRelativeResize="0"/>
            <ns0:nvPr/>
          </ns0:nvPicPr>
          <ns0:blipFill rotWithShape="1">
            <ns1:blip ns2:embed="rId6">
              <ns1:alphaModFix/>
            </ns1:blip>
            <ns1:srcRect b="0" l="0" r="0" t="0"/>
            <ns1:stretch/>
          </ns0:blipFill>
          <ns0:spPr>
            <ns1:xfrm>
              <ns1:off x="3062563" y="1841708"/>
              <ns1:ext cx="644185" cy="548242"/>
            </ns1:xfrm>
            <ns1:prstGeom prst="rect">
              <ns1:avLst/>
            </ns1:prstGeom>
            <ns1:noFill/>
            <ns1:ln>
              <ns1:noFill/>
            </ns1:ln>
          </ns0:spPr>
        </ns0:pic>
      </ns0:grpSp>
      <ns0:grpSp>
        <ns0:nvGrpSpPr>
          <ns0:cNvPr id="489" name="Google Shape;489;p16"/>
          <ns0:cNvGrpSpPr/>
          <ns0:nvPr/>
        </ns0:nvGrpSpPr>
        <ns0:grpSpPr>
          <ns1:xfrm>
            <ns1:off x="454043" y="2663116"/>
            <ns1:ext cx="1173587" cy="1304009"/>
            <ns1:chOff x="430538" y="1775668"/>
            <ns1:chExt cx="1173587" cy="1304009"/>
          </ns1:xfrm>
        </ns0:grpSpPr>
        <ns0:sp>
          <ns0:nvSpPr>
            <ns0:cNvPr id="490" name="Google Shape;490;p16"/>
            <ns0:cNvSpPr/>
            <ns0:nvPr/>
          </ns0:nvSpPr>
          <ns0:spPr>
            <ns1:xfrm>
              <ns1:off x="430538" y="1775668"/>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1" name="Google Shape;491;p16"/>
            <ns0:cNvSpPr txBox="1"/>
            <ns0:nvPr/>
          </ns0:nvSpPr>
          <ns0:spPr>
            <ns1:xfrm>
              <ns1:off x="543018" y="2573532"/>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2" name="Google Shape;492;p16"/>
            <ns0:cNvPicPr preferRelativeResize="0"/>
            <ns0:nvPr/>
          </ns0:nvPicPr>
          <ns0:blipFill rotWithShape="1">
            <ns1:blip ns2:embed="rId7">
              <ns1:alphaModFix/>
            </ns1:blip>
            <ns1:srcRect b="0" l="0" r="0" t="0"/>
            <ns1:stretch/>
          </ns0:blipFill>
          <ns0:spPr>
            <ns1:xfrm>
              <ns1:off x="748226" y="1918752"/>
              <ns1:ext cx="538210" cy="543336"/>
            </ns1:xfrm>
            <ns1:prstGeom prst="rect">
              <ns1:avLst/>
            </ns1:prstGeom>
            <ns1:noFill/>
            <ns1:ln>
              <ns1:noFill/>
            </ns1:ln>
          </ns0:spPr>
        </ns0:pic>
      </ns0:grpSp>
      <ns0:sp>
        <ns0:nvSpPr>
          <ns0:cNvPr id="493" name="Google Shape;493;p16"/>
          <ns0:cNvSpPr txBox="1"/>
          <ns0:nvPr/>
        </ns0:nvSpPr>
        <ns0:spPr>
          <ns1:xfrm>
            <ns1:off x="1029964" y="4511481"/>
            <ns1:ext cx="7824600" cy="144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All support included</ns1:t>
            </ns1:r>
            <ns1:endParaRPr b="1" i="0" sz="4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with only the cost of attracting attendees!</ns1:t>
            </ns1:r>
            <ns1:endParaRPr b="0" i="0" sz="4400" u="none" cap="none" strike="noStrike">
              <ns1:solidFill>
                <ns1:schemeClr val="accent4"/>
              </ns1:solidFill>
              <ns1:latin typeface="BIZ UDPGothic"/>
              <ns1:ea typeface="BIZ UDPGothic"/>
              <ns1:cs typeface="BIZ UDPGothic"/>
              <ns1:sym typeface="BIZ UDPGothic"/>
            </ns1:endParaRPr>
          </ns1:p>
        </ns0:txBody>
      </ns0:sp>
      <ns0:grpSp>
        <ns0:nvGrpSpPr>
          <ns0:cNvPr id="494" name="Google Shape;494;p16"/>
          <ns0:cNvGrpSpPr/>
          <ns0:nvPr/>
        </ns0:nvGrpSpPr>
        <ns0:grpSpPr>
          <ns1:xfrm>
            <ns1:off x="9525356" y="2663116"/>
            <ns1:ext cx="1191447" cy="1304009"/>
            <ns1:chOff x="8765251" y="1755983"/>
            <ns1:chExt cx="1191447" cy="1304009"/>
          </ns1:xfrm>
        </ns0:grpSpPr>
        <ns0:sp>
          <ns0:nvSpPr>
            <ns0:cNvPr id="495" name="Google Shape;495;p16"/>
            <ns0:cNvSpPr/>
            <ns0:nvPr/>
          </ns0:nvSpPr>
          <ns0:spPr>
            <ns1:xfrm>
              <ns1:off x="8765251" y="1755983"/>
              <ns1:ext cx="1173587" cy="1304009"/>
            </ns1:xfrm>
            <ns1:prstGeom prst="roundRect">
              <ns1:avLst>
                <ns1:gd fmla="val 16667"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496" name="Google Shape;496;p16"/>
            <ns0:cNvSpPr txBox="1"/>
            <ns0:nvPr/>
          </ns0:nvSpPr>
          <ns0:spPr>
            <ns1:xfrm>
              <ns1:off x="8783098" y="2444627"/>
              <ns1:ext cx="11736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Review &amp;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Improvement</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497" name="Google Shape;497;p16"/>
            <ns0:cNvPicPr preferRelativeResize="0"/>
            <ns0:nvPr/>
          </ns0:nvPicPr>
          <ns0:blipFill rotWithShape="1">
            <ns1:blip ns2:embed="rId8">
              <ns1:alphaModFix/>
            </ns1:blip>
            <ns1:srcRect b="0" l="0" r="0" t="0"/>
            <ns1:stretch/>
          </ns0:blipFill>
          <ns0:spPr>
            <ns1:xfrm>
              <ns1:off x="9015780" y="1919387"/>
              <ns1:ext cx="661077" cy="565023"/>
            </ns1:xfrm>
            <ns1:prstGeom prst="rect">
              <ns1:avLst/>
            </ns1:prstGeom>
            <ns1:noFill/>
            <ns1:ln>
              <ns1:noFill/>
            </ns1:ln>
          </ns0:spPr>
        </ns0:pic>
      </ns0:grpSp>
      <ns0:grpSp>
        <ns0:nvGrpSpPr>
          <ns0:cNvPr id="498" name="Google Shape;498;p16"/>
          <ns0:cNvGrpSpPr/>
          <ns0:nvPr/>
        </ns0:nvGrpSpPr>
        <ns0:grpSpPr>
          <ns1:xfrm>
            <ns1:off x="1645167" y="3117799"/>
            <ns1:ext cx="7972362" cy="335280"/>
            <ns1:chOff x="1991369" y="2392948"/>
            <ns1:chExt cx="7972362" cy="335280"/>
          </ns1:xfrm>
        </ns0:grpSpPr>
        <ns0:sp>
          <ns0:nvSpPr>
            <ns0:cNvPr id="499" name="Google Shape;499;p16"/>
            <ns0:cNvSpPr/>
            <ns0:nvPr/>
          </ns0:nvSpPr>
          <ns0:spPr>
            <ns1:xfrm rot="5400000">
              <ns1:off x="19100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0" name="Google Shape;500;p16"/>
            <ns0:cNvSpPr/>
            <ns0:nvPr/>
          </ns0:nvSpPr>
          <ns0:spPr>
            <ns1:xfrm rot="5400000">
              <ns1:off x="9709731"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1" name="Google Shape;501;p16"/>
            <ns0:cNvSpPr/>
            <ns0:nvPr/>
          </ns0:nvSpPr>
          <ns0:spPr>
            <ns1:xfrm rot="5400000">
              <ns1:off x="840978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2" name="Google Shape;502;p16"/>
            <ns0:cNvSpPr/>
            <ns0:nvPr/>
          </ns0:nvSpPr>
          <ns0:spPr>
            <ns1:xfrm rot="5400000">
              <ns1:off x="710984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3" name="Google Shape;503;p16"/>
            <ns0:cNvSpPr/>
            <ns0:nvPr/>
          </ns0:nvSpPr>
          <ns0:spPr>
            <ns1:xfrm rot="5400000">
              <ns1:off x="580990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4" name="Google Shape;504;p16"/>
            <ns0:cNvSpPr/>
            <ns0:nvPr/>
          </ns0:nvSpPr>
          <ns0:spPr>
            <ns1:xfrm rot="5400000">
              <ns1:off x="450996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505" name="Google Shape;505;p16"/>
            <ns0:cNvSpPr/>
            <ns0:nvPr/>
          </ns0:nvSpPr>
          <ns0:spPr>
            <ns1:xfrm rot="5400000">
              <ns1:off x="3210029" y="247422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sp>
        <ns0:nvSpPr>
          <ns0:cNvPr id="506" name="Google Shape;506;p16"/>
          <ns0:cNvSpPr txBox="1"/>
          <ns0:nvPr/>
        </ns0:nvSpPr>
        <ns0:spPr>
          <ns1:xfrm>
            <ns1:off x="2576997" y="2069747"/>
            <ns1:ext cx="61086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2400" u="none" cap="none" strike="noStrike">
                <ns1:solidFill>
                  <ns1:schemeClr val="accent4"/>
                </ns1:solidFill>
                <ns1:latin typeface="BIZ UDPGothic"/>
                <ns1:ea typeface="BIZ UDPGothic"/>
                <ns1:cs typeface="BIZ UDPGothic"/>
                <ns1:sym typeface="BIZ UDPGothic"/>
              </ns1:rPr>
              <ns1:t>Repeat PDCA to explore winning patterns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07" name="Google Shape;507;p16"/>
          <ns0:cNvSpPr/>
          <ns0:nvPr/>
        </ns0:nvSpPr>
        <ns0:spPr>
          <ns1:xfrm flipH="1">
            <ns1:off x="805379" y="1746975"/>
            <ns1:ext cx="9495000" cy="913800"/>
          </ns1:xfrm>
          <ns1:prstGeom prst="uturnArrow">
            <ns1:avLst>
              <ns1:gd fmla="val 19313" name="adj1"/>
              <ns1:gd fmla="val 24364" name="adj2"/>
              <ns1:gd fmla="val 53493" name="adj3"/>
              <ns1:gd fmla="val 46507" name="adj4"/>
              <ns1:gd fmla="val 100000" name="adj5"/>
            </ns1:avLst>
          </ns1:prstGeom>
          <ns1:solidFill>
            <ns1:schemeClr val="accent5"/>
          </ns1:solidFill>
          <ns1:ln>
            <ns1:noFill/>
          </ns1:ln>
        </ns0:spPr>
        <ns0:txBody>
          <ns1:bodyPr anchorCtr="0" anchor="ctr" bIns="91425" lIns="91425" spcFirstLastPara="1" rIns="91425" wrap="square" tIns="91425">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508" name="Google Shape;508;p1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pic>
        <ns0:nvPicPr>
          <ns0:cNvPr descr="棒グラフ 単色塗りつぶし" id="509" name="Google Shape;509;p16"/>
          <ns0:cNvPicPr preferRelativeResize="0"/>
          <ns0:nvPr/>
        </ns0:nvPicPr>
        <ns0:blipFill rotWithShape="1">
          <ns1:blip ns2:embed="rId9">
            <ns1:alphaModFix/>
          </ns1:blip>
          <ns1:srcRect b="0" l="0" r="0" t="0"/>
          <ns1:stretch/>
        </ns0:blipFill>
        <ns0:spPr>
          <ns1:xfrm>
            <ns1:off x="7120095" y="2719153"/>
            <ns1:ext cx="770680" cy="770680"/>
          </ns1:xfrm>
          <ns1:prstGeom prst="rect">
            <ns1:avLst/>
          </ns1:prstGeom>
          <ns1:noFill/>
          <ns1:ln>
            <ns1:noFill/>
          </ns1:ln>
        </ns0:spPr>
      </ns0:pic>
      <ns0:pic>
        <ns0:nvPicPr>
          <ns0:cNvPr descr="新聞 単色塗りつぶし" id="510" name="Google Shape;510;p16"/>
          <ns0:cNvPicPr preferRelativeResize="0"/>
          <ns0:nvPr/>
        </ns0:nvPicPr>
        <ns0:blipFill rotWithShape="1">
          <ns1:blip ns2:embed="rId10">
            <ns1:alphaModFix/>
          </ns1:blip>
          <ns1:srcRect b="0" l="0" r="0" t="0"/>
          <ns1:stretch/>
        </ns0:blipFill>
        <ns0:spPr>
          <ns1:xfrm>
            <ns1:off x="8511349" y="2729869"/>
            <ns1:ext cx="674256" cy="674256"/>
          </ns1:xfrm>
          <ns1:prstGeom prst="rect">
            <ns1:avLst/>
          </ns1:prstGeom>
          <ns1:noFill/>
          <ns1:ln>
            <ns1:noFill/>
          </ns1:ln>
        </ns0:spPr>
      </ns0:pic>
      <ns0:sp>
        <ns0:nvSpPr>
          <ns0:cNvPr id="511" name="Google Shape;511;p1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12" name="Google Shape;512;p16"/>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7.xml><?xml version="1.0" encoding="utf-8"?>
<ns0:sld xmlns:ns0="http://schemas.openxmlformats.org/presentationml/2006/main" xmlns:ns1="http://schemas.openxmlformats.org/drawingml/2006/main" xmlns:ns2="http://schemas.openxmlformats.org/officeDocument/2006/relationships">
  <ns0:cSld>
    <ns0:spTree>
      <ns0:nvGrpSpPr>
        <ns0:cNvPr id="516" name="Shape 516"/>
        <ns0:cNvGrpSpPr/>
        <ns0:nvPr/>
      </ns0:nvGrpSpPr>
      <ns0:grpSpPr>
        <ns1:xfrm>
          <ns1:off x="0" y="0"/>
          <ns1:ext cx="0" cy="0"/>
          <ns1:chOff x="0" y="0"/>
          <ns1:chExt cx="0" cy="0"/>
        </ns1:xfrm>
      </ns0:grpSpPr>
      <ns0:sp>
        <ns0:nvSpPr>
          <ns0:cNvPr id="517" name="Google Shape;517;p17"/>
          <ns0:cNvSpPr/>
          <ns0:nvPr/>
        </ns0:nvSpPr>
        <ns0:spPr>
          <ns1:xfrm>
            <ns1:off x="301520" y="110010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grpSp>
        <ns0:nvGrpSpPr>
          <ns0:cNvPr id="518" name="Google Shape;518;p17"/>
          <ns0:cNvGrpSpPr/>
          <ns0:nvPr/>
        </ns0:nvGrpSpPr>
        <ns0:grpSpPr>
          <ns1:xfrm>
            <ns1:off x="8163659" y="2116700"/>
            <ns1:ext cx="872930" cy="521466"/>
            <ns1:chOff x="8888164" y="3664351"/>
            <ns1:chExt cx="872930" cy="521466"/>
          </ns1:xfrm>
        </ns0:grpSpPr>
        <ns0:sp>
          <ns0:nvSpPr>
            <ns0:cNvPr id="519" name="Google Shape;519;p17"/>
            <ns0:cNvSpPr/>
            <ns0:nvPr/>
          </ns0:nvSpPr>
          <ns0:spPr>
            <ns1:xfrm>
              <ns1:off x="8888164" y="3754930"/>
              <ns1:ext cx="599914" cy="1728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0" name="Google Shape;520;p17"/>
            <ns0:cNvSpPr/>
            <ns0:nvPr/>
          </ns0:nvSpPr>
          <ns0:spPr>
            <ns1:xfrm>
              <ns1:off x="8888164" y="3922475"/>
              <ns1:ext cx="599914" cy="172888"/>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1" name="Google Shape;521;p17"/>
            <ns0:cNvSpPr/>
            <ns0:nvPr/>
          </ns0:nvSpPr>
          <ns0:spPr>
            <ns1:xfrm>
              <ns1:off x="9488078" y="3664351"/>
              <ns1:ext cx="273016" cy="263342"/>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2" name="Google Shape;522;p17"/>
            <ns0:cNvSpPr/>
            <ns0:nvPr/>
          </ns0:nvSpPr>
          <ns0:spPr>
            <ns1:xfrm flipH="1" rot="10800000">
              <ns1:off x="9488078" y="3922475"/>
              <ns1:ext cx="273016" cy="263342"/>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523" name="Google Shape;523;p17"/>
          <ns0:cNvGrpSpPr/>
          <ns0:nvPr/>
        </ns0:nvGrpSpPr>
        <ns0:grpSpPr>
          <ns1:xfrm>
            <ns1:off x="7039675" y="5702267"/>
            <ns1:ext cx="1045644" cy="880520"/>
            <ns1:chOff x="6804450" y="5426454"/>
            <ns1:chExt cx="1045644" cy="880520"/>
          </ns1:xfrm>
        </ns0:grpSpPr>
        <ns0:sp>
          <ns0:nvSpPr>
            <ns0:cNvPr id="524" name="Google Shape;524;p17"/>
            <ns0:cNvSpPr/>
            <ns0:nvPr/>
          </ns0:nvSpPr>
          <ns0:spPr>
            <ns1:xfrm rot="5400000">
              <ns1:off x="6755400" y="5666300"/>
              <ns1:ext cx="607200" cy="1821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5" name="Google Shape;525;p17"/>
            <ns0:cNvSpPr/>
            <ns0:nvPr/>
          </ns0:nvSpPr>
          <ns0:spPr>
            <ns1:xfrm>
              <ns1:off x="6977175" y="5876097"/>
              <ns1:ext cx="657000" cy="1728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6" name="Google Shape;526;p17"/>
            <ns0:cNvSpPr/>
            <ns0:nvPr/>
          </ns0:nvSpPr>
          <ns0:spPr>
            <ns1:xfrm>
              <ns1:off x="6941924" y="6043572"/>
              <ns1:ext cx="670500" cy="1728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7" name="Google Shape;527;p17"/>
            <ns0:cNvSpPr/>
            <ns0:nvPr/>
          </ns0:nvSpPr>
          <ns0:spPr>
            <ns1:xfrm>
              <ns1:off x="7577094" y="5785508"/>
              <ns1:ext cx="273000" cy="263400"/>
            </ns1:xfrm>
            <ns1:prstGeom prst="rtTriangl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8" name="Google Shape;528;p17"/>
            <ns0:cNvSpPr/>
            <ns0:nvPr/>
          </ns0:nvSpPr>
          <ns0:spPr>
            <ns1:xfrm flipH="1" rot="10800000">
              <ns1:off x="7577094" y="6043574"/>
              <ns1:ext cx="273000" cy="263400"/>
            </ns1:xfrm>
            <ns1:prstGeom prst="rtTriangle">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29" name="Google Shape;529;p17"/>
            <ns0:cNvSpPr/>
            <ns0:nvPr/>
          </ns0:nvSpPr>
          <ns0:spPr>
            <ns1:xfrm rot="5400000">
              <ns1:off x="6489743" y="5741161"/>
              <ns1:ext cx="792913" cy="163499"/>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530" name="Google Shape;530;p17"/>
          <ns0:cNvSpPr/>
          <ns0:nvPr/>
        </ns0:nvSpPr>
        <ns0:spPr>
          <ns1:xfrm>
            <ns1:off x="6217975" y="2050784"/>
            <ns1:ext cx="1945800" cy="37851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1" name="Google Shape;531;p17"/>
          <ns0:cNvSpPr/>
          <ns0:nvPr/>
        </ns0:nvSpPr>
        <ns0:spPr>
          <ns1:xfrm>
            <ns1:off x="1545517"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audience acquisition slot</ns1:t>
            </ns1:r>
            <ns1:endParaRPr b="0" i="0" sz="1050" u="none" cap="none" strike="noStrike">
              <ns1:solidFill>
                <ns1:schemeClr val="lt1"/>
              </ns1:solidFill>
              <ns1:latin typeface="BIZ UDPGothic"/>
              <ns1:ea typeface="BIZ UDPGothic"/>
              <ns1:cs typeface="BIZ UDPGothic"/>
              <ns1:sym typeface="BIZ UDPGothic"/>
            </ns1:endParaRPr>
          </ns1:p>
        </ns0:txBody>
      </ns0:sp>
      <ns0:pic>
        <ns0:nvPicPr>
          <ns0:cNvPr id="532" name="Google Shape;532;p17"/>
          <ns0:cNvPicPr preferRelativeResize="0"/>
          <ns0:nvPr/>
        </ns0:nvPicPr>
        <ns0:blipFill rotWithShape="1">
          <ns1:blip ns2:embed="rId3">
            <ns1:alphaModFix/>
          </ns1:blip>
          <ns1:srcRect b="24545" l="0" r="0" t="0"/>
          <ns1:stretch/>
        </ns0:blipFill>
        <ns0:spPr>
          <ns1:xfrm>
            <ns1:off x="1789408" y="2181629"/>
            <ns1:ext cx="1351152" cy="1204658"/>
          </ns1:xfrm>
          <ns1:prstGeom prst="rect">
            <ns1:avLst/>
          </ns1:prstGeom>
          <ns1:noFill/>
          <ns1:ln>
            <ns1:noFill/>
          </ns1:ln>
        </ns0:spPr>
      </ns0:pic>
      <ns0:sp>
        <ns0:nvSpPr>
          <ns0:cNvPr id="533" name="Google Shape;533;p17"/>
          <ns0:cNvSpPr/>
          <ns0:nvPr/>
        </ns0:nvSpPr>
        <ns0:spPr>
          <ns1:xfrm>
            <ns1:off x="3325100" y="26841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4" name="Google Shape;534;p17"/>
          <ns0:cNvSpPr txBox="1"/>
          <ns0:nvPr/>
        </ns0:nvSpPr>
        <ns0:spPr>
          <ns1:xfrm>
            <ns1:off x="1224455" y="1593033"/>
            <ns1:ext cx="24321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Audience acquisition page creation &amp; publication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5" name="Google Shape;535;p17"/>
          <ns0:cNvSpPr/>
          <ns0:nvPr/>
        </ns0:nvSpPr>
        <ns0:spPr>
          <ns1:xfrm>
            <ns1:off x="1545517"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id="536" name="Google Shape;536;p17"/>
          <ns0:cNvPicPr preferRelativeResize="0"/>
          <ns0:nvPr/>
        </ns0:nvPicPr>
        <ns0:blipFill rotWithShape="1">
          <ns1:blip ns2:embed="rId3">
            <ns1:alphaModFix/>
          </ns1:blip>
          <ns1:srcRect b="24545" l="0" r="0" t="0"/>
          <ns1:stretch/>
        </ns0:blipFill>
        <ns0:spPr>
          <ns1:xfrm>
            <ns1:off x="1789408" y="4170463"/>
            <ns1:ext cx="1351152" cy="1204658"/>
          </ns1:xfrm>
          <ns1:prstGeom prst="rect">
            <ns1:avLst/>
          </ns1:prstGeom>
          <ns1:noFill/>
          <ns1:ln>
            <ns1:noFill/>
          </ns1:ln>
        </ns0:spPr>
      </ns0:pic>
      <ns0:sp>
        <ns0:nvSpPr>
          <ns0:cNvPr id="537" name="Google Shape;537;p17"/>
          <ns0:cNvSpPr/>
          <ns0:nvPr/>
        </ns0:nvSpPr>
        <ns0:spPr>
          <ns1:xfrm>
            <ns1:off x="3324125" y="4672993"/>
            <ns1:ext cx="6570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38" name="Google Shape;538;p17"/>
          <ns0:cNvSpPr txBox="1"/>
          <ns0:nvPr/>
        </ns0:nvSpPr>
        <ns0:spPr>
          <ns1:xfrm>
            <ns1:off x="3108268" y="4046585"/>
            <ns1:ext cx="1129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publication</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provide</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will be provided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39" name="Google Shape;539;p17"/>
          <ns0:cNvSpPr/>
          <ns0:nvPr/>
        </ns0:nvSpPr>
        <ns0:spPr>
          <ns1:xfrm>
            <ns1:off x="3977589" y="2050784"/>
            <ns1:ext cx="1815000" cy="179610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Attracting customers with Majisemi</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0" name="Google Shape;540;p17"/>
          <ns0:cNvSpPr/>
          <ns0:nvPr/>
        </ns0:nvSpPr>
        <ns0:spPr>
          <ns1:xfrm>
            <ns1:off x="3977589" y="4039618"/>
            <ns1:ext cx="1815000" cy="1796100"/>
          </ns1:xfrm>
          <ns1:prstGeom prst="rect">
            <ns1:avLst/>
          </ns1:prstGeom>
          <ns1:solidFill>
            <ns1:srgbClr val="F6D83E"/>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Attract customers through your company's house list and website, etc.</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ダイアグラム が含まれている画像&#10;&#10;自動的に生成された説明" id="541" name="Google Shape;541;p17"/>
          <ns0:cNvPicPr preferRelativeResize="0"/>
          <ns0:nvPr/>
        </ns0:nvPicPr>
        <ns0:blipFill rotWithShape="1">
          <ns1:blip ns2:embed="rId4">
            <ns1:alphaModFix/>
          </ns1:blip>
          <ns1:srcRect b="0" l="0" r="0" t="0"/>
          <ns1:stretch/>
        </ns0:blipFill>
        <ns0:spPr>
          <ns1:xfrm>
            <ns1:off x="4146468" y="1818260"/>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ダイアグラム が含まれている画像&#10;&#10;自動的に生成された説明" id="542" name="Google Shape;542;p17"/>
          <ns0:cNvPicPr preferRelativeResize="0"/>
          <ns0:nvPr/>
        </ns0:nvPicPr>
        <ns0:blipFill rotWithShape="1">
          <ns1:blip ns2:embed="rId4">
            <ns1:alphaModFix/>
          </ns1:blip>
          <ns1:srcRect b="0" l="0" r="0" t="0"/>
          <ns1:stretch/>
        </ns0:blipFill>
        <ns0:spPr>
          <ns1:xfrm>
            <ns1:off x="4169148" y="3745124"/>
            <ns1:ext cx="1807400" cy="1715513"/>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543" name="Google Shape;543;p17"/>
          <ns0:cNvSpPr/>
          <ns0:nvPr/>
        </ns0:nvSpPr>
        <ns0:spPr>
          <ns1:xfrm>
            <ns1:off x="5714676" y="2705268"/>
            <ns1:ext cx="6705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4" name="Google Shape;544;p17"/>
          <ns0:cNvSpPr/>
          <ns0:nvPr/>
        </ns0:nvSpPr>
        <ns0:spPr>
          <ns1:xfrm>
            <ns1:off x="5700174" y="4694118"/>
            <ns1:ext cx="670500" cy="529500"/>
          </ns1:xfrm>
          <ns1:prstGeom prst="rightArrow">
            <ns1:avLst>
              <ns1:gd fmla="val 50000" name="adj1"/>
              <ns1:gd fmla="val 50000" name="adj2"/>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45" name="Google Shape;545;p17"/>
          <ns0:cNvSpPr/>
          <ns0:nvPr/>
        </ns0:nvSpPr>
        <ns0:spPr>
          <ns1:xfrm>
            <ns1:off x="6368425" y="2202531"/>
            <ns1:ext cx="1644900" cy="17409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Majisemi slot</ns1:t>
            </ns1:r>
            <ns1:endParaRPr b="0" i="0" sz="105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Applicant data</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46" name="Google Shape;546;p17"/>
          <ns0:cNvSpPr/>
          <ns0:nvPr/>
        </ns0:nvSpPr>
        <ns0:spPr>
          <ns1:xfrm>
            <ns1:off x="6368425" y="3933778"/>
            <ns1:ext cx="1644900" cy="1740900"/>
          </ns1:xfrm>
          <ns1:prstGeom prst="rect">
            <ns1:avLst/>
          </ns1:prstGeom>
          <ns1:solidFill>
            <ns1:srgbClr val="F6D83E"/>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Your audience acquisition slot</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Applicant data</ns1:t>
            </ns1:r>
            <ns1:endParaRPr b="0" i="0" sz="1050" u="none" cap="none" strike="noStrike">
              <ns1:solidFill>
                <ns1:schemeClr val="accent4"/>
              </ns1:solidFill>
              <ns1:latin typeface="BIZ UDPGothic"/>
              <ns1:ea typeface="BIZ UDPGothic"/>
              <ns1:cs typeface="BIZ UDPGothic"/>
              <ns1:sym typeface="BIZ UDPGothic"/>
            </ns1:endParaRPr>
          </ns1:p>
        </ns0:txBody>
      </ns0:sp>
      <ns0:sp>
        <ns0:nvSpPr>
          <ns0:cNvPr id="547" name="Google Shape;547;p17"/>
          <ns0:cNvSpPr txBox="1"/>
          <ns0:nvPr/>
        </ns0:nvSpPr>
        <ns0:spPr>
          <ns1:xfrm>
            <ns1:off x="6218782" y="1590800"/>
            <ns1:ext cx="19449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Majisemi management screen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8" name="Google Shape;548;p17"/>
          <ns0:cNvSpPr txBox="1"/>
          <ns0:nvPr/>
        </ns0:nvSpPr>
        <ns0:spPr>
          <ns1:xfrm>
            <ns1:off x="8900641" y="6543166"/>
            <ns1:ext cx="2326800" cy="215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*Excludes disqualified applicants and those on the waiting list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49" name="Google Shape;549;p17"/>
          <ns0:cNvSpPr/>
          <ns0:nvPr/>
        </ns0:nvSpPr>
        <ns0:spPr>
          <ns1:xfrm>
            <ns1:off x="8303375" y="2885093"/>
            <ns1:ext cx="3393600" cy="3393600"/>
          </ns1:xfrm>
          <ns1:prstGeom prst="ellipse">
            <ns1:avLst/>
          </ns1:prstGeom>
          <ns1:solidFill>
            <ns1:schemeClr val="accent4"/>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550" name="Google Shape;550;p17"/>
          <ns0:cNvSpPr txBox="1"/>
          <ns0:nvPr/>
        </ns0:nvSpPr>
        <ns0:spPr>
          <ns1:xfrm>
            <ns1:off x="8303375" y="3219673"/>
            <ns1:ext cx="3393600" cy="281771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to your customer acquisition slot</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Applications are</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2300" u="none" cap="none" strike="noStrike">
                <ns1:solidFill>
                  <ns1:schemeClr val="accent5"/>
                </ns1:solidFill>
                <ns1:latin typeface="BIZ UDPGothic"/>
                <ns1:ea typeface="BIZ UDPGothic"/>
                <ns1:cs typeface="BIZ UDPGothic"/>
                <ns1:sym typeface="BIZ UDPGothic"/>
              </ns1:rPr>
              <ns1:t>not subject to charges, regardless of the number!</ns1:t>
            </ns1:r>
            <ns1:endParaRPr b="1" i="0" sz="23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For nurturing your existing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house list nurturing,</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reviving dormant customers,</ns1:t>
            </ns1:r>
            <ns1:endParaRPr b="0" i="0" sz="1400" u="none" cap="none" strike="noStrike">
              <ns1:solidFill>
                <ns1:schemeClr val="accent5"/>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accent5"/>
                </ns1:solidFill>
                <ns1:latin typeface="BIZ UDPGothic"/>
                <ns1:ea typeface="BIZ UDPGothic"/>
                <ns1:cs typeface="BIZ UDPGothic"/>
                <ns1:sym typeface="BIZ UDPGothic"/>
              </ns1:rPr>
              <ns1:t>and acquiring new leads th</ns1:t>
            </ns1:r>
            <ns1:r>
              <ns1:rPr b="0" i="0" lang="ja-JP" sz="1400" u="none" cap="none" strike="noStrike">
                <ns1:solidFill>
                  <ns1:schemeClr val="lt1"/>
                </ns1:solidFill>
                <ns1:latin typeface="BIZ UDPGothic"/>
                <ns1:ea typeface="BIZ UDPGothic"/>
                <ns1:cs typeface="BIZ UDPGothic"/>
                <ns1:sym typeface="BIZ UDPGothic"/>
              </ns1:rPr>
              <ns1:t>rough your website, etc.,</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please make full use of this!</ns1:t>
            </ns1:r>
            <ns1:endParaRPr b="1" i="0" sz="1800" u="none" cap="none" strike="noStrike">
              <ns1:solidFill>
                <ns1:schemeClr val="lt1"/>
              </ns1:solidFill>
              <ns1:latin typeface="BIZ UDPGothic"/>
              <ns1:ea typeface="BIZ UDPGothic"/>
              <ns1:cs typeface="BIZ UDPGothic"/>
              <ns1:sym typeface="BIZ UDPGothic"/>
            </ns1:endParaRPr>
          </ns1:p>
        </ns0:txBody>
      </ns0:sp>
      <ns0:cxnSp>
        <ns0:nvCxnSpPr>
          <ns0:cNvPr id="551" name="Google Shape;551;p17"/>
          <ns0:cNvCxnSpPr/>
          <ns0:nvPr/>
        </ns0:nvCxnSpPr>
        <ns0:spPr>
          <ns1:xfrm>
            <ns1:off x="8574096" y="4305580"/>
            <ns1:ext cx="2728500" cy="0"/>
          </ns1:xfrm>
          <ns1:prstGeom prst="straightConnector1">
            <ns1:avLst/>
          </ns1:prstGeom>
          <ns1:noFill/>
          <ns1:ln cap="flat" cmpd="sng" w="12700">
            <ns1:solidFill>
              <ns1:schemeClr val="lt1"/>
            </ns1:solidFill>
            <ns1:prstDash val="dash"/>
            <ns1:miter lim="800000"/>
            <ns1:headEnd len="sm" w="sm" type="none"/>
            <ns1:tailEnd len="sm" w="sm" type="none"/>
          </ns1:ln>
        </ns0:spPr>
      </ns0:cxnSp>
      <ns0:cxnSp>
        <ns0:nvCxnSpPr>
          <ns0:cNvPr id="552" name="Google Shape;552;p17"/>
          <ns0:cNvCxnSpPr/>
          <ns0:nvPr/>
        </ns0:nvCxnSpPr>
        <ns0:spPr>
          <ns1:xfrm>
            <ns1:off x="7691825" y="4850768"/>
            <ns1:ext cx="1110900" cy="113400"/>
          </ns1:xfrm>
          <ns1:prstGeom prst="straightConnector1">
            <ns1:avLst/>
          </ns1:prstGeom>
          <ns1:noFill/>
          <ns1:ln cap="flat" cmpd="sng" w="38100">
            <ns1:solidFill>
              <ns1:schemeClr val="accent4"/>
            </ns1:solidFill>
            <ns1:prstDash val="solid"/>
            <ns1:miter lim="800000"/>
            <ns1:headEnd len="sm" w="sm" type="none"/>
            <ns1:tailEnd len="sm" w="sm" type="none"/>
          </ns1:ln>
        </ns0:spPr>
      </ns0:cxnSp>
      <ns0:sp>
        <ns0:nvSpPr>
          <ns0:cNvPr id="553" name="Google Shape;553;p17"/>
          <ns0:cNvSpPr/>
          <ns0:nvPr/>
        </ns0:nvSpPr>
        <ns0:spPr>
          <ns1:xfrm>
            <ns1:off x="907926" y="3647944"/>
            <ns1:ext cx="635100" cy="529500"/>
          </ns1:xfrm>
          <ns1:prstGeom prst="rightArrow">
            <ns1:avLst>
              <ns1:gd fmla="val 50000" name="adj1"/>
              <ns1:gd fmla="val 5000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54" name="Google Shape;554;p17"/>
          <ns0:cNvSpPr/>
          <ns0:nvPr/>
        </ns0:nvSpPr>
        <ns0:spPr>
          <ns1:xfrm>
            <ns1:off x="495028" y="2889369"/>
            <ns1:ext cx="657000" cy="2046600"/>
          </ns1:xfrm>
          <ns1:prstGeom prst="rect">
            <ns1:avLst/>
          </ns1:prstGeom>
          <ns1:solidFill>
            <ns1:schemeClr val="lt1"/>
          </ns1:solidFill>
          <ns1:ln cap="flat" cmpd="sng" w="285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Plan finalized</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555" name="Google Shape;555;p17"/>
          <ns0:cNvSpPr/>
          <ns0:nvPr/>
        </ns0:nvSpPr>
        <ns0:spPr>
          <ns1:xfrm>
            <ns1:off x="9073380" y="2459600"/>
            <ns1:ext cx="1863300" cy="5103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Distribution of participation URL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56" name="Google Shape;556;p17"/>
          <ns0:cNvSpPr/>
          <ns0:nvPr/>
        </ns0:nvSpPr>
        <ns0:spPr>
          <ns1:xfrm>
            <ns1:off x="9073380" y="1633641"/>
            <ns1:ext cx="1863300" cy="773700"/>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Reminder distribution 1 week before &amp; the day before</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557" name="Google Shape;557;p17"/>
          <ns0:cNvGrpSpPr/>
          <ns0:nvPr/>
        </ns0:nvGrpSpPr>
        <ns0:grpSpPr>
          <ns1:xfrm rot="1382724">
            <ns1:off x="10928551" y="1974832"/>
            <ns1:ext cx="482728" cy="578233"/>
            <ns1:chOff x="5943600" y="6791161"/>
            <ns1:chExt cx="1056873" cy="1265969"/>
          </ns1:xfrm>
        </ns0:grpSpPr>
        <ns0:sp>
          <ns0:nvSpPr>
            <ns0:cNvPr id="558" name="Google Shape;558;p17"/>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sp>
          <ns0:nvSpPr>
            <ns0:cNvPr id="559" name="Google Shape;559;p17"/>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Arial"/>
                <ns1:ea typeface="Arial"/>
                <ns1:cs typeface="Arial"/>
                <ns1:sym typeface="Arial"/>
              </ns1:endParaRPr>
            </ns1:p>
          </ns0:txBody>
        </ns0:sp>
      </ns0:grpSp>
      <ns0:sp>
        <ns0:nvSpPr>
          <ns0:cNvPr id="560" name="Google Shape;560;p17"/>
          <ns0:cNvSpPr/>
          <ns0:nvPr/>
        </ns0:nvSpPr>
        <ns0:spPr>
          <ns1:xfrm>
            <ns1:off x="8822307" y="6082055"/>
            <ns1:ext cx="2389200" cy="46110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Delivery of all leads to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1" name="Google Shape;561;p17"/>
          <ns0:cNvSpPr/>
          <ns0:nvPr/>
        </ns0:nvSpPr>
        <ns0:spPr>
          <ns1:xfrm>
            <ns1:off x="1543026" y="4039618"/>
            <ns1:ext cx="1815000" cy="1796100"/>
          </ns1:xfrm>
          <ns1:prstGeom prst="rect">
            <ns1:avLst/>
          </ns1:prstGeom>
          <ns1:noFill/>
          <ns1:ln cap="flat" cmpd="sng" w="28575">
            <ns1:solidFill>
              <ns1:schemeClr val="accent2"/>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cxnSp>
        <ns0:nvCxnSpPr>
          <ns0:cNvPr id="562" name="Google Shape;562;p17"/>
          <ns0:cNvCxnSpPr>
            <ns1:stCxn id="531" idx="2"/>
          </ns0:cNvCxnSpPr>
          <ns0:nvPr/>
        </ns0:nvCxnSpPr>
        <ns0:spPr>
          <ns1:xfrm>
            <ns1:off x="2453017" y="3846884"/>
            <ns1:ext cx="230700" cy="375600"/>
          </ns1:xfrm>
          <ns1:prstGeom prst="straightConnector1">
            <ns1:avLst/>
          </ns1:prstGeom>
          <ns1:noFill/>
          <ns1:ln cap="flat" cmpd="sng" w="28575">
            <ns1:solidFill>
              <ns1:schemeClr val="accent2"/>
            </ns1:solidFill>
            <ns1:prstDash val="solid"/>
            <ns1:round/>
            <ns1:headEnd len="sm" w="sm" type="none"/>
            <ns1:tailEnd len="med" w="med" type="oval"/>
          </ns1:ln>
        </ns0:spPr>
      </ns0:cxnSp>
      <ns0:sp>
        <ns0:nvSpPr>
          <ns0:cNvPr id="563" name="Google Shape;563;p17"/>
          <ns0:cNvSpPr txBox="1"/>
          <ns0:nvPr/>
        </ns0:nvSpPr>
        <ns0:spPr>
          <ns1:xfrm>
            <ns1:off x="2740560" y="6063371"/>
            <ns1:ext cx="3178200" cy="461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we will create a dedicated customer acquisition site URL for your company.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4" name="Google Shape;564;p17"/>
          <ns0:cNvSpPr txBox="1"/>
          <ns0:nvPr/>
        </ns0:nvSpPr>
        <ns0:spPr>
          <ns1:xfrm>
            <ns1:off x="3977589" y="1595020"/>
            <ns1:ext cx="1815000"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Attracting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5" name="Google Shape;565;p17"/>
          <ns0:cNvSpPr/>
          <ns0:nvPr/>
        </ns0:nvSpPr>
        <ns0:spPr>
          <ns1:xfrm>
            <ns1:off x="5181012" y="1018525"/>
            <ns1:ext cx="3654039" cy="383246"/>
          </ns1:xfrm>
          <ns1:prstGeom prst="rect">
            <ns1:avLst/>
          </ns1:prstGeom>
          <ns1:solidFill>
            <ns1:schemeClr val="accent5"/>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6" name="Google Shape;566;p17"/>
          <ns0:cNvSpPr/>
          <ns0:nvPr/>
        </ns0:nvSpPr>
        <ns0:spPr>
          <ns1:xfrm>
            <ns1:off x="2590727" y="1006095"/>
            <ns1:ext cx="2086993" cy="407960"/>
          </ns1:xfrm>
          <ns1:prstGeom prst="rect">
            <ns1:avLst/>
          </ns1:prstGeom>
          <ns1:solidFill>
            <ns1:schemeClr val="accent4"/>
          </ns1:solidFill>
          <ns1:ln>
            <ns1:noFill/>
          </ns1:ln>
        </ns0:spPr>
        <ns0:txBody>
          <ns1:bodyPr anchorCtr="0" anchor="b"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567" name="Google Shape;567;p17"/>
          <ns0:cNvSpPr txBox="1"/>
          <ns0:nvPr/>
        </ns0:nvSpPr>
        <ns0:spPr>
          <ns1:xfrm>
            <ns1:off x="344450" y="874433"/>
            <ns1:ext cx="11412600" cy="4938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36363"/>
              </ns1:lnSpc>
              <ns1:spcBef>
                <ns1:spcPts val="0"/>
              </ns1:spcBef>
              <ns1:spcAft>
                <ns1:spcPts val="0"/>
              </ns1:spcAft>
              <ns1:buClr>
                <ns1:srgbClr val="000000"/>
              </ns1:buClr>
              <ns1:buSzPts val="36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In a single webin</ns1:t>
            </ns1:r>
            <ns1:r>
              <ns1:rPr b="1" i="0" lang="ja-JP" sz="2200" u="none" cap="none" strike="noStrike">
                <ns1:solidFill>
                  <ns1:schemeClr val="lt1"/>
                </ns1:solidFill>
                <ns1:latin typeface="BIZ UDPGothic"/>
                <ns1:ea typeface="BIZ UDPGothic"/>
                <ns1:cs typeface="BIZ UDPGothic"/>
                <ns1:sym typeface="BIZ UDPGothic"/>
              </ns1:rPr>
              <ns1:t>ar, it is possibl</ns1:t>
            </ns1:r>
            <ns1:r>
              <ns1:rPr b="0" i="0" lang="ja-JP" sz="2000" u="none" cap="none" strike="noStrike">
                <ns1:solidFill>
                  <ns1:schemeClr val="accent4"/>
                </ns1:solidFill>
                <ns1:latin typeface="BIZ UDPGothic"/>
                <ns1:ea typeface="BIZ UDPGothic"/>
                <ns1:cs typeface="BIZ UDPGothic"/>
                <ns1:sym typeface="BIZ UDPGothic"/>
              </ns1:rPr>
              <ns1:t>e to acquire new</ns1:t>
            </ns1:r>
            <ns1:r>
              <ns1:rPr b="1" i="0" lang="ja-JP" sz="2200" u="none" cap="none" strike="noStrike">
                <ns1:solidFill>
                  <ns1:schemeClr val="accent4"/>
                </ns1:solidFill>
                <ns1:latin typeface="BIZ UDPGothic"/>
                <ns1:ea typeface="BIZ UDPGothic"/>
                <ns1:cs typeface="BIZ UDPGothic"/>
                <ns1:sym typeface="BIZ UDPGothic"/>
              </ns1:rPr>
              <ns1:t> leads and nurtu</ns1:t>
            </ns1:r>
            <ns1:r>
              <ns1:rPr b="0" i="0" lang="ja-JP" sz="2200" u="none" cap="none" strike="noStrike">
                <ns1:solidFill>
                  <ns1:schemeClr val="accent4"/>
                </ns1:solidFill>
                <ns1:latin typeface="BIZ UDPGothic"/>
                <ns1:ea typeface="BIZ UDPGothic"/>
                <ns1:cs typeface="BIZ UDPGothic"/>
                <ns1:sym typeface="BIZ UDPGothic"/>
              </ns1:rPr>
              <ns1:t>re existing lead</ns1:t>
            </ns1:r>
            <ns1:r>
              <ns1:rPr b="0" i="0" lang="ja-JP" sz="2000" u="none" cap="none" strike="noStrike">
                <ns1:solidFill>
                  <ns1:schemeClr val="accent4"/>
                </ns1:solidFill>
                <ns1:latin typeface="BIZ UDPGothic"/>
                <ns1:ea typeface="BIZ UDPGothic"/>
                <ns1:cs typeface="BIZ UDPGothic"/>
                <ns1:sym typeface="BIZ UDPGothic"/>
              </ns1:rPr>
              <ns1:t>s simultaneously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568" name="Google Shape;568;p17"/>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569" name="Google Shape;569;p17"/>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570" name="Google Shape;570;p17"/>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71" name="Google Shape;571;p1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572" name="Google Shape;572;p1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73" name="Google Shape;573;p17"/>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18.xml><?xml version="1.0" encoding="utf-8"?>
<ns0:sld xmlns:ns0="http://schemas.openxmlformats.org/presentationml/2006/main" xmlns:ns1="http://schemas.openxmlformats.org/drawingml/2006/main">
  <ns0:cSld>
    <ns0:spTree>
      <ns0:nvGrpSpPr>
        <ns0:cNvPr id="578" name="Shape 578"/>
        <ns0:cNvGrpSpPr/>
        <ns0:nvPr/>
      </ns0:nvGrpSpPr>
      <ns0:grpSpPr>
        <ns1:xfrm>
          <ns1:off x="0" y="0"/>
          <ns1:ext cx="0" cy="0"/>
          <ns1:chOff x="0" y="0"/>
          <ns1:chExt cx="0" cy="0"/>
        </ns1:xfrm>
      </ns0:grpSpPr>
      <ns0:sp>
        <ns0:nvSpPr>
          <ns0:cNvPr id="579" name="Google Shape;579;p18"/>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Successful webinar case studies</ns1:t>
            </ns1:r>
            <ns1:endParaRPr b="0" i="0" sz="1400" u="none" cap="none" strike="noStrike">
              <ns1:solidFill>
                <ns1:srgbClr val="000000"/>
              </ns1:solidFill>
              <ns1:latin typeface="Arial"/>
              <ns1:ea typeface="Arial"/>
              <ns1:cs typeface="Arial"/>
              <ns1:sym typeface="Arial"/>
            </ns1:endParaRPr>
          </ns1:p>
        </ns0:txBody>
      </ns0:sp>
      <ns0:sp>
        <ns0:nvSpPr>
          <ns0:cNvPr id="580" name="Google Shape;580;p18"/>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19.xml><?xml version="1.0" encoding="utf-8"?>
<ns0:sld xmlns:ns0="http://schemas.openxmlformats.org/presentationml/2006/main" xmlns:ns1="http://schemas.openxmlformats.org/drawingml/2006/main">
  <ns0:cSld>
    <ns0:spTree>
      <ns0:nvGrpSpPr>
        <ns0:cNvPr id="585" name="Shape 585"/>
        <ns0:cNvGrpSpPr/>
        <ns0:nvPr/>
      </ns0:nvGrpSpPr>
      <ns0:grpSpPr>
        <ns1:xfrm>
          <ns1:off x="0" y="0"/>
          <ns1:ext cx="0" cy="0"/>
          <ns1:chOff x="0" y="0"/>
          <ns1:chExt cx="0" cy="0"/>
        </ns1:xfrm>
      </ns0:grpSpPr>
      <ns0:cxnSp>
        <ns0:nvCxnSpPr>
          <ns0:cNvPr id="586" name="Google Shape;586;p19"/>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87" name="Google Shape;587;p19"/>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88" name="Google Shape;588;p19"/>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1) "Changed the theme and achieved over 120 attendees" &lt;Company C&gt;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589" name="Google Shape;589;p19"/>
          <ns0:cNvSpPr txBox="1"/>
          <ns0:nvPr/>
        </ns0:nvSpPr>
        <ns0:spPr>
          <ns1:xfrm>
            <ns1:off x="525997" y="874428"/>
            <ns1:ext cx="11284500" cy="56322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・サーバ／インフラ系サービスを中心に販売されている、SIer様</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・We are hosting webinars in-house but are unable to attract an audience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・Even when outsourcing to media, we couldn't attract an audience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・Using the know-how from hosting 1,000 webinars ann</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ually and tools like 'Trend Analysis Tool',
  Majis</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emi plans and proposes 'attractive event concepts'.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an audience of over 120 participants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590" name="Google Shape;590;p1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591" name="Google Shape;591;p19"/>
          <ns0:cNvSpPr txBox="1"/>
          <ns0:nvPr>
            <ns0:ph idx="12" type="sldNum"/>
          </ns0:nvPr>
        </ns0:nvSpPr>
        <ns0:spPr>
          <ns1:xfrm>
            <ns1:off x="11810447" y="6452966"/>
            <ns1:ext cx="331278"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will you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ns0:sld xmlns:ns0="http://schemas.openxmlformats.org/presentationml/2006/main" xmlns:ns1="http://schemas.openxmlformats.org/drawingml/2006/main">
  <ns0:cSld>
    <ns0:spTree>
      <ns0:nvGrpSpPr>
        <ns0:cNvPr id="596" name="Shape 596"/>
        <ns0:cNvGrpSpPr/>
        <ns0:nvPr/>
      </ns0:nvGrpSpPr>
      <ns0:grpSpPr>
        <ns1:xfrm>
          <ns1:off x="0" y="0"/>
          <ns1:ext cx="0" cy="0"/>
          <ns1:chOff x="0" y="0"/>
          <ns1:chExt cx="0" cy="0"/>
        </ns1:xfrm>
      </ns0:grpSpPr>
      <ns0:cxnSp>
        <ns0:nvCxnSpPr>
          <ns0:cNvPr id="597" name="Google Shape;597;p20"/>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598" name="Google Shape;598;p20"/>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599" name="Google Shape;599;p20"/>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2) "While exploring themes, achieved over 50% appointment acquisition" &lt;Company T&gt;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00" name="Google Shape;600;p20"/>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・Tool vendors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・Focused on marketing through exhibitions, but struggled to turn them into business opportunities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 (later transitioned to 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・Repeatedly held webinars while searching for 'the</ns1:t>
            </ns1:r>
            <ns1:br>
              <ns1:rPr b="0" i="0" lang="ja-JP" sz="2400" u="none" cap="none" strike="noStrike">
                <ns1:solidFill>
                  <ns1:schemeClr val="accent4"/>
                </ns1:solidFill>
                <ns1:latin typeface="BIZ UDPGothic"/>
                <ns1:ea typeface="BIZ UDPGothic"/>
                <ns1:cs typeface="BIZ UDPGothic"/>
                <ns1:sym typeface="BIZ UDPGothic"/>
              </ns1:rPr>
            </ns1:br>
            <ns1:r>
              <ns1:rPr b="0" i="0" lang="ja-JP" sz="2400" u="none" cap="none" strike="noStrike">
                <ns1:solidFill>
                  <ns1:schemeClr val="accent4"/>
                </ns1:solidFill>
                <ns1:latin typeface="BIZ UDPGothic"/>
                <ns1:ea typeface="BIZ UDPGothic"/>
                <ns1:cs typeface="BIZ UDPGothic"/>
                <ns1:sym typeface="BIZ UDPGothic"/>
              </ns1:rPr>
              <ns1:t>mes that attract audiences and lead to business'.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・Improved conversion rates from 10% to 20% to 50% while attracting about 30 participants each time</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・Presenters themselves conduct follow-ups after the webinar</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01" name="Google Shape;601;p20"/>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02" name="Google Shape;602;p20"/>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1.xml><?xml version="1.0" encoding="utf-8"?>
<ns0:sld xmlns:ns0="http://schemas.openxmlformats.org/presentationml/2006/main" xmlns:ns1="http://schemas.openxmlformats.org/drawingml/2006/main">
  <ns0:cSld>
    <ns0:spTree>
      <ns0:nvGrpSpPr>
        <ns0:cNvPr id="607" name="Shape 607"/>
        <ns0:cNvGrpSpPr/>
        <ns0:nvPr/>
      </ns0:nvGrpSpPr>
      <ns0:grpSpPr>
        <ns1:xfrm>
          <ns1:off x="0" y="0"/>
          <ns1:ext cx="0" cy="0"/>
          <ns1:chOff x="0" y="0"/>
          <ns1:chExt cx="0" cy="0"/>
        </ns1:xfrm>
      </ns0:grpSpPr>
      <ns0:cxnSp>
        <ns0:nvCxnSpPr>
          <ns0:cNvPr id="608" name="Google Shape;608;p21"/>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09" name="Google Shape;609;p21"/>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10" name="Google Shape;610;p21"/>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3) "Switched to online and acquired 20% appointments" &lt;Company Z&gt;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11" name="Google Shape;611;p21"/>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・Global IT company developing and selling packaged products and SaaS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・Holding offline seminars but struggling with attendance and participation rates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・Proposal for online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・Conducted 'seminar concepts that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6 appointments from 30 sign-ups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12" name="Google Shape;612;p2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13" name="Google Shape;613;p21"/>
          <ns0:cNvSpPr txBox="1"/>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b="0" i="0" lang="ja-JP" sz="800" u="none" cap="none" strike="noStrike">
                <ns1:solidFill>
                  <ns1:srgbClr val="D8D8D8"/>
                </ns1:solidFill>
                <ns1:latin typeface="Arial"/>
                <ns1:ea typeface="Arial"/>
                <ns1:cs typeface="Arial"/>
                <ns1:sym typeface="Arial"/>
              </ns1:rPr>
              <ns1:t>‹#›</ns1:t>
            </ns1:fld>
            <ns1:endParaRPr b="0" i="0" sz="800" u="none" cap="none" strike="noStrike">
              <ns1:solidFill>
                <ns1:srgbClr val="D8D8D8"/>
              </ns1:solidFill>
              <ns1:latin typeface="Arial"/>
              <ns1:ea typeface="Arial"/>
              <ns1:cs typeface="Arial"/>
              <ns1:sym typeface="Arial"/>
            </ns1:endParaRPr>
          </ns1:p>
        </ns0:txBody>
      </ns0:sp>
    </ns0:spTree>
  </ns0:cSld>
  <ns0:clrMapOvr>
    <ns1:masterClrMapping/>
  </ns0:clrMapOvr>
</ns0:sld>
</file>

<file path=ppt/slides/slide22.xml><?xml version="1.0" encoding="utf-8"?>
<ns0:sld xmlns:ns0="http://schemas.openxmlformats.org/presentationml/2006/main" xmlns:ns1="http://schemas.openxmlformats.org/drawingml/2006/main">
  <ns0:cSld>
    <ns0:spTree>
      <ns0:nvGrpSpPr>
        <ns0:cNvPr id="618" name="Shape 618"/>
        <ns0:cNvGrpSpPr/>
        <ns0:nvPr/>
      </ns0:nvGrpSpPr>
      <ns0:grpSpPr>
        <ns1:xfrm>
          <ns1:off x="0" y="0"/>
          <ns1:ext cx="0" cy="0"/>
          <ns1:chOff x="0" y="0"/>
          <ns1:chExt cx="0" cy="0"/>
        </ns1:xfrm>
      </ns0:grpSpPr>
      <ns0:cxnSp>
        <ns0:nvCxnSpPr>
          <ns0:cNvPr id="619" name="Google Shape;619;p22"/>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20" name="Google Shape;620;p22"/>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21" name="Google Shape;621;p22"/>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4) 'Acquired over 15% appointments with follow-up outsourcing' &lt;Company I&gt;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22" name="Google Shape;622;p22"/>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・Infrastructure IT venture company also developing in-house products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・Held multiple webinars with good attendance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・Person in charge is too busy to sufficiently follow up on sales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・Visitor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・Conducted 'seminar concepts that lead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'Majifollow', a follow-up service that makes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8 appointments from 50 sign-ups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23" name="Google Shape;623;p2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24" name="Google Shape;624;p2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3.xml><?xml version="1.0" encoding="utf-8"?>
<ns0:sld xmlns:ns0="http://schemas.openxmlformats.org/presentationml/2006/main" xmlns:ns1="http://schemas.openxmlformats.org/drawingml/2006/main">
  <ns0:cSld>
    <ns0:spTree>
      <ns0:nvGrpSpPr>
        <ns0:cNvPr id="629" name="Shape 629"/>
        <ns0:cNvGrpSpPr/>
        <ns0:nvPr/>
      </ns0:nvGrpSpPr>
      <ns0:grpSpPr>
        <ns1:xfrm>
          <ns1:off x="0" y="0"/>
          <ns1:ext cx="0" cy="0"/>
          <ns1:chOff x="0" y="0"/>
          <ns1:chExt cx="0" cy="0"/>
        </ns1:xfrm>
      </ns0:grpSpPr>
      <ns0:cxnSp>
        <ns0:nvCxnSpPr>
          <ns0:cNvPr id="630" name="Google Shape;630;p23"/>
          <ns0:cNvCxnSpPr/>
          <ns0:nvPr/>
        </ns0:nvCxnSpPr>
        <ns0:spPr>
          <ns1:xfrm>
            <ns1:off x="6349" y="799793"/>
            <ns1:ext cx="12185651"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31" name="Google Shape;631;p23"/>
          <ns0:cNvSpPr/>
          <ns0:nvPr/>
        </ns0:nvSpPr>
        <ns0:spPr>
          <ns1:xfrm>
            <ns1:off x="12028602"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32" name="Google Shape;632;p23"/>
          <ns0:cNvSpPr txBox="1"/>
          <ns0:nvPr/>
        </ns0:nvSpPr>
        <ns0:spPr>
          <ns1:xfrm>
            <ns1:off x="446315" y="101428"/>
            <ns1:ext cx="1136418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(Case Study 5) "AI presented and acquired 20% appointments" &lt;Company A&gt;</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633" name="Google Shape;633;p23"/>
          <ns0:cNvSpPr txBox="1"/>
          <ns0:nvPr/>
        </ns0:nvSpPr>
        <ns0:spPr>
          <ns1:xfrm>
            <ns1:off x="525997" y="874428"/>
            <ns1:ext cx="11284500" cy="526293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Customer's challenges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・Foreign-owned SaaS vendor</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・Achieving audience targets every time, but not leading to business discussions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・Challenges with presentation materials and content</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Plan utilized</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・Majisemi Club</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Response by Majisemi</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AI-generated speech scripts and AI digital human presentation delegation</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・Implemented 'Majifollow', a follow-up service that makes calls right after webinars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 Results</ns1:t>
            </ns1:r>
            <ns1:endParaRPr b="0" i="0" sz="2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0" i="0" lang="ja-JP" sz="2400" u="none" cap="none" strike="noStrike">
                <ns1:solidFill>
                  <ns1:schemeClr val="accent4"/>
                </ns1:solidFill>
                <ns1:latin typeface="BIZ UDPGothic"/>
                <ns1:ea typeface="BIZ UDPGothic"/>
                <ns1:cs typeface="BIZ UDPGothic"/>
                <ns1:sym typeface="BIZ UDPGothic"/>
              </ns1:rPr>
              <ns1:t>・Achieved 4 appointments from 20 sign-ups</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34" name="Google Shape;634;p2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35" name="Google Shape;635;p2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4.xml><?xml version="1.0" encoding="utf-8"?>
<ns0:sld xmlns:ns0="http://schemas.openxmlformats.org/presentationml/2006/main" xmlns:ns1="http://schemas.openxmlformats.org/drawingml/2006/main">
  <ns0:cSld>
    <ns0:spTree>
      <ns0:nvGrpSpPr>
        <ns0:cNvPr id="640" name="Shape 640"/>
        <ns0:cNvGrpSpPr/>
        <ns0:nvPr/>
      </ns0:nvGrpSpPr>
      <ns0:grpSpPr>
        <ns1:xfrm>
          <ns1:off x="0" y="0"/>
          <ns1:ext cx="0" cy="0"/>
          <ns1:chOff x="0" y="0"/>
          <ns1:chExt cx="0" cy="0"/>
        </ns1:xfrm>
      </ns0:grpSpPr>
      <ns0:sp>
        <ns0:nvSpPr>
          <ns0:cNvPr id="641" name="Google Shape;641;p24"/>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About plans and pricing</ns1:t>
            </ns1:r>
            <ns1:endParaRPr b="0" i="0" sz="1400" u="none" cap="none" strike="noStrike">
              <ns1:solidFill>
                <ns1:srgbClr val="000000"/>
              </ns1:solidFill>
              <ns1:latin typeface="Arial"/>
              <ns1:ea typeface="Arial"/>
              <ns1:cs typeface="Arial"/>
              <ns1:sym typeface="Arial"/>
            </ns1:endParaRPr>
          </ns1:p>
        </ns0:txBody>
      </ns0:sp>
      <ns0:sp>
        <ns0:nvSpPr>
          <ns0:cNvPr id="642" name="Google Shape;642;p24"/>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43" name="Google Shape;643;p2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44" name="Google Shape;644;p2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5.xml><?xml version="1.0" encoding="utf-8"?>
<ns0:sld xmlns:ns0="http://schemas.openxmlformats.org/presentationml/2006/main" xmlns:ns1="http://schemas.openxmlformats.org/drawingml/2006/main">
  <ns0:cSld>
    <ns0:spTree>
      <ns0:nvGrpSpPr>
        <ns0:cNvPr id="648" name="Shape 648"/>
        <ns0:cNvGrpSpPr/>
        <ns0:nvPr/>
      </ns0:nvGrpSpPr>
      <ns0:grpSpPr>
        <ns1:xfrm>
          <ns1:off x="0" y="0"/>
          <ns1:ext cx="0" cy="0"/>
          <ns1:chOff x="0" y="0"/>
          <ns1:chExt cx="0" cy="0"/>
        </ns1:xfrm>
      </ns0:grpSpPr>
      <ns0:cxnSp>
        <ns0:nvCxnSpPr>
          <ns0:cNvPr id="649" name="Google Shape;649;p25"/>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50" name="Google Shape;650;p25"/>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51" name="Google Shape;651;p25"/>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52" name="Google Shape;652;p25"/>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653" name="Google Shape;653;p25"/>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54" name="Google Shape;654;p25"/>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655" name="Google Shape;655;p25"/>
          <ns0:cNvSpPr/>
          <ns0:nvPr/>
        </ns0:nvSpPr>
        <ns0:spPr>
          <ns1:xfrm>
            <ns1:off x="5984339" y="983800"/>
            <ns1:ext cx="2891700" cy="432000"/>
          </ns1:xfrm>
          <ns1:prstGeom prst="rect">
            <ns1:avLst/>
          </ns1:prstGeom>
          <ns1:solidFill>
            <ns1:schemeClr val="lt1"/>
          </ns1:solidFill>
          <ns1:ln cap="flat" cmpd="sng" w="28575">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1" i="0" lang="ja-JP" sz="1600" u="none" cap="none" strike="noStrike">
                <ns1:solidFill>
                  <ns1:srgbClr val="FF0066"/>
                </ns1:solidFill>
                <ns1:latin typeface="BIZ UDPGothic"/>
                <ns1:ea typeface="BIZ UDPGothic"/>
                <ns1:cs typeface="BIZ UDPGothic"/>
                <ns1:sym typeface="BIZ UDPGothic"/>
              </ns1:rPr>
              <ns1:t>Recommended</ns1:t>
            </ns1:r>
            <ns1:endParaRPr b="1" i="0" sz="1600" u="none" cap="none" strike="noStrike">
              <ns1:solidFill>
                <ns1:srgbClr val="FF0066"/>
              </ns1:solidFill>
              <ns1:latin typeface="BIZ UDPGothic"/>
              <ns1:ea typeface="BIZ UDPGothic"/>
              <ns1:cs typeface="BIZ UDPGothic"/>
              <ns1:sym typeface="BIZ UDPGothic"/>
            </ns1:endParaRPr>
          </ns1:p>
        </ns0:txBody>
      </ns0:sp>
      <ns0:graphicFrame>
        <ns0:nvGraphicFramePr>
          <ns0:cNvPr id="656" name="Google Shape;656;p25"/>
          <ns0:cNvGraphicFramePr/>
          <ns0:nvPr/>
        </ns0:nvGraphicFramePr>
        <ns0:xfrm>
          <ns1:off x="380708" y="1539172"/>
          <ns1:ext cx="3000000" cy="3000000"/>
        </ns0:xfrm>
        <ns1:graphic>
          <ns1:graphicData uri="http://schemas.openxmlformats.org/drawingml/2006/table">
            <ns1:tbl>
              <ns1:tblPr bandRow="1" firstRow="1">
                <ns1:noFill/>
                <ns1:tableStyleId>{36977B20-A630-4A1D-81F4-7C21FFB1FC08}</ns1:tableStyleId>
              </ns1:tblPr>
              <ns1:tblGrid>
                <ns1:gridCol w="2941975"/>
                <ns1:gridCol w="2452950"/>
                <ns1:gridCol w="3181925"/>
                <ns1:gridCol w="2853725"/>
              </ns1:tblGrid>
              <ns1:tr h="572425">
                <ns1:tc>
                  <ns1:txBody>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t/>
                      </ns1:r>
                      <ns1:endParaRPr sz="1800" u="none" cap="none" strike="noStrike">
                        <ns1:latin typeface="BIZ UDPGothic"/>
                        <ns1:ea typeface="BIZ UDPGothic"/>
                        <ns1:cs typeface="BIZ UDPGothic"/>
                        <ns1:sym typeface="BIZ UDPGothic"/>
                      </ns1:endParaRPr>
                    </ns1:p>
                  </ns1:txBody>
                  <ns1:tcPr marT="45725" marB="45725" marR="91450" marL="91450">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Visitor</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Light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latin typeface="BIZ UDPGothic"/>
                          <ns1:ea typeface="BIZ UDPGothic"/>
                          <ns1:cs typeface="BIZ UDPGothic"/>
                          <ns1:sym typeface="BIZ UDPGothic"/>
                        </ns1:rPr>
                        <ns1:t>Majisemi Club Business Negotiation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Recommended for these individuals!</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 to 2 times a year</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Planning to hold webinars 4 times or more annually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to reduce cost per lead</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business negotiations (appointments) rather than just attracting attendees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Want a guarantee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Cost per lead comparison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14,500 yen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12,000 yen (10 people monthly)</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10,000 yen (for ad</ns1:t>
                      </ns1:r>
                      <ns1:r>
                        <ns1:rPr lang="ja-JP" sz="1600" u="none" cap="none" strike="noStrike">
                          <ns1:solidFill>
                            <ns1:schemeClr val="accent4"/>
                          </ns1:solidFill>
                          <ns1:latin typeface="BIZ UDPGothic"/>
                          <ns1:ea typeface="BIZ UDPGothic"/>
                          <ns1:cs typeface="BIZ UDPGothic"/>
                          <ns1:sym typeface="BIZ UDPGothic"/>
                        </ns1:rPr>
                        <ns1:t>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20,000 yen (30 people in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13,500 yen (for additional audience)</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Not subject to duplicate charges for past applicants</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the description for details on each plan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Available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sz="14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Business discussion (appointment) guarantee</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※Refer to the description for details on each plan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None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030A0"/>
                          </ns1:solidFill>
                          <ns1:latin typeface="BIZ UDPGothic"/>
                          <ns1:ea typeface="BIZ UDPGothic"/>
                          <ns1:cs typeface="BIZ UDPGothic"/>
                          <ns1:sym typeface="BIZ UDPGothic"/>
                        </ns1:rPr>
                        <ns1:t>Available</ns1:t>
                      </ns1:r>
                      <ns1:endParaRPr b="1" sz="1600" u="none" cap="none" strike="noStrike">
                        <ns1:solidFill>
                          <ns1:srgbClr val="7030A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82800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Contract period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Per session</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F0066"/>
                          </ns1:solidFill>
                          <ns1:latin typeface="BIZ UDPGothic"/>
                          <ns1:ea typeface="BIZ UDPGothic"/>
                          <ns1:cs typeface="BIZ UDPGothic"/>
                          <ns1:sym typeface="BIZ UDPGothic"/>
                        </ns1:rPr>
                        <ns1:t>Monthly</ns1:t>
                      </ns1:r>
                      <ns1:endParaRPr b="1" sz="1600" u="none" cap="none" strike="noStrike">
                        <ns1:solidFill>
                          <ns1:srgbClr val="FF0066"/>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EFF5"/>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Every 3 months</ns1:t>
                      </ns1:r>
                      <ns1:endParaRPr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lang="ja-JP" sz="1600" u="none" cap="none" strike="noStrike">
                          <ns1:solidFill>
                            <ns1:schemeClr val="accent4"/>
                          </ns1:solidFill>
                          <ns1:latin typeface="BIZ UDPGothic"/>
                          <ns1:ea typeface="BIZ UDPGothic"/>
                          <ns1:cs typeface="BIZ UDPGothic"/>
                          <ns1:sym typeface="BIZ UDPGothic"/>
                        </ns1:rPr>
                        <ns1:t>(Auto-renewal)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657" name="Google Shape;657;p25"/>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6.xml><?xml version="1.0" encoding="utf-8"?>
<ns0:sld xmlns:ns0="http://schemas.openxmlformats.org/presentationml/2006/main" xmlns:ns1="http://schemas.openxmlformats.org/drawingml/2006/main">
  <ns0:cSld>
    <ns0:spTree>
      <ns0:nvGrpSpPr>
        <ns0:cNvPr id="661" name="Shape 661"/>
        <ns0:cNvGrpSpPr/>
        <ns0:nvPr/>
      </ns0:nvGrpSpPr>
      <ns0:grpSpPr>
        <ns1:xfrm>
          <ns1:off x="0" y="0"/>
          <ns1:ext cx="0" cy="0"/>
          <ns1:chOff x="0" y="0"/>
          <ns1:chExt cx="0" cy="0"/>
        </ns1:xfrm>
      </ns0:grpSpPr>
      <ns0:sp>
        <ns0:nvSpPr>
          <ns0:cNvPr id="662" name="Google Shape;662;p26"/>
          <ns0:cNvSpPr/>
          <ns0:nvPr/>
        </ns0:nvSpPr>
        <ns0:spPr>
          <ns1:xfrm rot="-5400000">
            <ns1:off x="4235288" y="1082639"/>
            <ns1:ext cx="651823" cy="1192644"/>
          </ns1:xfrm>
          <ns1:prstGeom prst="bentUpArrow">
            <ns1:avLst>
              <ns1:gd fmla="val 25000" name="adj1"/>
              <ns1:gd fmla="val 25000" name="adj2"/>
              <ns1:gd fmla="val 25000" name="adj3"/>
            </ns1:avLst>
          </ns1:prstGeom>
          <ns1:solidFill>
            <ns1:srgbClr val="0F2A69"/>
          </ns1:soli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63" name="Google Shape;663;p26"/>
          <ns0:cNvSpPr/>
          <ns0:nvPr/>
        </ns0:nvSpPr>
        <ns0:spPr>
          <ns1:xfrm>
            <ns1:off x="2094756" y="4791455"/>
            <ns1:ext cx="7843619" cy="161613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4" name="Google Shape;664;p26"/>
          <ns0:cNvSpPr/>
          <ns0:nvPr/>
        </ns0:nvSpPr>
        <ns0:spPr>
          <ns1:xfrm>
            <ns1:off x="6205179" y="1816001"/>
            <ns1:ext cx="3733197" cy="2556986"/>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Lead follow-up, 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65" name="Google Shape;665;p26"/>
          <ns0:cNvSpPr/>
          <ns0:nvPr/>
        </ns0:nvSpPr>
        <ns0:spPr>
          <ns1:xfrm>
            <ns1:off x="2089728" y="1816000"/>
            <ns1:ext cx="3773192" cy="2556987"/>
          </ns1:xfrm>
          <ns1:prstGeom prst="rect">
            <ns1:avLst/>
          </ns1:prstGeom>
          <ns1:solidFill>
            <ns1:srgbClr val="B6CEF8"/>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Webinar </ns1:t>
            </ns1:r>
            <ns1:r>
              <ns1:rPr b="1" i="0" lang="ja-JP" sz="18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666" name="Google Shape;666;p26"/>
          <ns0:cNvCxnSpPr/>
          <ns0:nvPr/>
        </ns0:nvCxnSpPr>
        <ns0:spPr>
          <ns1:xfrm>
            <ns1:off x="6350" y="799793"/>
            <ns1:ext cx="1218565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667" name="Google Shape;667;p26"/>
          <ns0:cNvSpPr/>
          <ns0:nvPr/>
        </ns0:nvSpPr>
        <ns0:spPr>
          <ns1:xfrm>
            <ns1:off x="12032139" y="-762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668" name="Google Shape;668;p26"/>
          <ns0:cNvCxnSpPr/>
          <ns0:nvPr/>
        </ns0:nvCxnSpPr>
        <ns0:spPr>
          <ns1:xfrm>
            <ns1:off x="9888" y="79270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669" name="Google Shape;669;p26"/>
          <ns0:cNvSpPr txBox="1"/>
          <ns0:nvPr/>
        </ns0:nvSpPr>
        <ns0:spPr>
          <ns1:xfrm>
            <ns1:off x="292431" y="43837"/>
            <ns1:ext cx="10541823" cy="647643"/>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200" u="none" cap="none" strike="noStrike">
                <ns1:solidFill>
                  <ns1:schemeClr val="accent4"/>
                </ns1:solidFill>
                <ns1:latin typeface="BIZ UDPGothic"/>
                <ns1:ea typeface="BIZ UDPGothic"/>
                <ns1:cs typeface="BIZ UDPGothic"/>
                <ns1:sym typeface="BIZ UDPGothic"/>
              </ns1:rPr>
              <ns1:t>Are there any services other than the basic plan that interest you?</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670" name="Google Shape;670;p26"/>
          <ns0:cNvSpPr txBox="1"/>
          <ns0:nvPr/>
        </ns0:nvSpPr>
        <ns0:spPr>
          <ns1:xfrm>
            <ns1:off x="10249634" y="251663"/>
            <ns1:ext cx="1697004"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Service Map</ns1:t>
            </ns1:r>
            <ns1:endParaRPr b="1" i="0" sz="1200" u="none" cap="none" strike="noStrike">
              <ns1:solidFill>
                <ns1:schemeClr val="accent4"/>
              </ns1:solidFill>
              <ns1:latin typeface="BIZ UDPGothic"/>
              <ns1:ea typeface="BIZ UDPGothic"/>
              <ns1:cs typeface="BIZ UDPGothic"/>
              <ns1:sym typeface="BIZ UDPGothic"/>
            </ns1:endParaRPr>
          </ns1:p>
        </ns0:txBody>
      </ns0:sp>
      <ns0:sp>
        <ns0:nvSpPr>
          <ns0:cNvPr id="671" name="Google Shape;671;p26"/>
          <ns0:cNvSpPr/>
          <ns0:nvPr/>
        </ns0:nvSpPr>
        <ns0:spPr>
          <ns1:xfrm>
            <ns1:off x="2274749" y="2253771"/>
            <ns1:ext cx="2882772"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BIZ UDPGothic"/>
                <ns1:ea typeface="BIZ UDPGothic"/>
                <ns1:cs typeface="BIZ UDPGothic"/>
                <ns1:sym typeface="BIZ UDPGothic"/>
              </ns1:rPr>
              <ns1:t>Webinar hosting</ns1:t>
            </ns1:r>
            <ns1:endParaRPr b="1" i="0" sz="2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(Visitor or Majisemi Club)</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2" name="Google Shape;672;p26"/>
          <ns0:cNvSpPr/>
          <ns0:nvPr/>
        </ns0:nvSpPr>
        <ns0:spPr>
          <ns1:xfrm>
            <ns1:off x="10145933" y="2253771"/>
            <ns1:ext cx="1769026" cy="1118383"/>
          </ns1:xfrm>
          <ns1:prstGeom prst="rect">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
</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Inside Sales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or
Fiel</ns1:t>
            </ns1:r>
            <ns1:br>
              <ns1:rPr b="0" i="0" lang="ja-JP" sz="1400" u="none" cap="none" strike="noStrike">
                <ns1:solidFill>
                  <ns1:schemeClr val="lt1"/>
                </ns1:solidFill>
                <ns1:latin typeface="BIZ UDPGothic"/>
                <ns1:ea typeface="BIZ UDPGothic"/>
                <ns1:cs typeface="BIZ UDPGothic"/>
                <ns1:sym typeface="BIZ UDPGothic"/>
              </ns1:rPr>
            </ns1:br>
            <ns1:r>
              <ns1:rPr b="0" i="0" lang="ja-JP" sz="1400" u="none" cap="none" strike="noStrike">
                <ns1:solidFill>
                  <ns1:schemeClr val="lt1"/>
                </ns1:solidFill>
                <ns1:latin typeface="BIZ UDPGothic"/>
                <ns1:ea typeface="BIZ UDPGothic"/>
                <ns1:cs typeface="BIZ UDPGothic"/>
                <ns1:sym typeface="BIZ UDPGothic"/>
              </ns1:rPr>
              <ns1:t>d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3" name="Google Shape;673;p26"/>
          <ns0:cNvSpPr/>
          <ns0:nvPr/>
        </ns0:nvSpPr>
        <ns0:spPr>
          <ns1:xfrm>
            <ns1:off x="7494458" y="2253771"/>
            <ns1:ext cx="2595719" cy="1125705"/>
          </ns1:xfrm>
          <ns1:prstGeom prst="rightArrowCallout">
            <ns1:avLst>
              <ns1:gd fmla="val 15872" name="adj1"/>
              <ns1:gd fmla="val 14732" name="adj2"/>
              <ns1:gd fmla="val 15302" name="adj3"/>
              <ns1:gd fmla="val 8658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Sales outsourcing</ns1:t>
            </ns1:r>
            <ns1:endParaRPr b="1" i="0" sz="2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(Proposal and order)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Sales)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74" name="Google Shape;674;p26"/>
          <ns0:cNvSpPr/>
          <ns0:nvPr/>
        </ns0:nvSpPr>
        <ns0:spPr>
          <ns1:xfrm>
            <ns1:off x="5163570" y="2253771"/>
            <ns1:ext cx="2330887" cy="1114736"/>
          </ns1:xfrm>
          <ns1:prstGeom prst="rightArrowCallout">
            <ns1:avLst>
              <ns1:gd fmla="val 15872" name="adj1"/>
              <ns1:gd fmla="val 14732" name="adj2"/>
              <ns1:gd fmla="val 15302" name="adj3"/>
              <ns1:gd fmla="val 86468" name="adj4"/>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Follow-up immediatel</ns1:t>
            </ns1:r>
            <ns1:br>
              <ns1:rPr b="1" i="0" lang="ja-JP" sz="1800" u="none" cap="none" strike="noStrike">
                <ns1:solidFill>
                  <ns1:schemeClr val="lt1"/>
                </ns1:solidFill>
                <ns1:latin typeface="BIZ UDPGothic"/>
                <ns1:ea typeface="BIZ UDPGothic"/>
                <ns1:cs typeface="BIZ UDPGothic"/>
                <ns1:sym typeface="BIZ UDPGothic"/>
              </ns1:rPr>
            </ns1:br>
            <ns1:r>
              <ns1:rPr b="1" i="0" lang="ja-JP" sz="1800" u="none" cap="none" strike="noStrike">
                <ns1:solidFill>
                  <ns1:schemeClr val="lt1"/>
                </ns1:solidFill>
                <ns1:latin typeface="BIZ UDPGothic"/>
                <ns1:ea typeface="BIZ UDPGothic"/>
                <ns1:cs typeface="BIZ UDPGothic"/>
                <ns1:sym typeface="BIZ UDPGothic"/>
              </ns1:rPr>
              <ns1:t>y after the webinar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 Follow)</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675" name="Google Shape;675;p26"/>
          <ns0:cNvSpPr/>
          <ns0:nvPr/>
        </ns0:nvSpPr>
        <ns0:spPr>
          <ns1:xfrm>
            <ns1:off x="2093084" y="1192850"/>
            <ns1:ext cx="1871791" cy="1055341"/>
          </ns1:xfrm>
          <ns1:prstGeom prst="downArrowCallout">
            <ns1:avLst>
              <ns1:gd fmla="val 16192" name="adj1"/>
              <ns1:gd fmla="val 16893" name="adj2"/>
              <ns1:gd fmla="val 18295" name="adj3"/>
              <ns1:gd fmla="val 53281" name="adj4"/>
            </ns1:avLst>
          </ns1:prstGeom>
          <ns1:solidFill>
            <ns1:srgbClr val="ACB8CA"/>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Your company-owned leads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100" u="none" cap="none" strike="noStrike">
                <ns1:solidFill>
                  <ns1:schemeClr val="lt1"/>
                </ns1:solidFill>
                <ns1:latin typeface="BIZ UDPGothic"/>
                <ns1:ea typeface="BIZ UDPGothic"/>
                <ns1:cs typeface="BIZ UDPGothic"/>
                <ns1:sym typeface="BIZ UDPGothic"/>
              </ns1:rPr>
              <ns1:t>(Not subject to charge)</ns1:t>
            </ns1:r>
            <ns1:endParaRPr b="0" i="0" sz="1100" u="none" cap="none" strike="noStrike">
              <ns1:solidFill>
                <ns1:srgbClr val="000000"/>
              </ns1:solidFill>
              <ns1:latin typeface="BIZ UDPGothic"/>
              <ns1:ea typeface="BIZ UDPGothic"/>
              <ns1:cs typeface="BIZ UDPGothic"/>
              <ns1:sym typeface="BIZ UDPGothic"/>
            </ns1:endParaRPr>
          </ns1:p>
        </ns0:txBody>
      </ns0:sp>
      <ns0:grpSp>
        <ns0:nvGrpSpPr>
          <ns0:cNvPr id="676" name="Google Shape;676;p26"/>
          <ns0:cNvGrpSpPr/>
          <ns0:nvPr/>
        </ns0:nvGrpSpPr>
        <ns0:grpSpPr>
          <ns1:xfrm>
            <ns1:off x="5937863" y="1456396"/>
            <ns1:ext cx="5290340" cy="800332"/>
            <ns1:chOff x="4585550" y="2238894"/>
            <ns1:chExt cx="5594100" cy="702600"/>
          </ns1:xfrm>
        </ns0:grpSpPr>
        <ns0:sp>
          <ns0:nvSpPr>
            <ns0:cNvPr id="677" name="Google Shape;677;p26"/>
            <ns0:cNvSpPr/>
            <ns0:nvPr/>
          </ns0:nvSpPr>
          <ns0:spPr>
            <ns1:xfrm flipH="1" rot="10800000">
              <ns1:off x="4585550" y="2238894"/>
              <ns1:ext cx="5594100" cy="702600"/>
            </ns1:xfrm>
            <ns1:prstGeom prst="bentUpArrow">
              <ns1:avLst>
                <ns1:gd fmla="val 20567" name="adj1"/>
                <ns1:gd fmla="val 25000" name="adj2"/>
                <ns1:gd fmla="val 23462" name="adj3"/>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sp>
          <ns0:nvSpPr>
            <ns0:cNvPr id="678" name="Google Shape;678;p26"/>
            <ns0:cNvSpPr/>
            <ns0:nvPr/>
          </ns0:nvSpPr>
          <ns0:spPr>
            <ns1:xfrm>
              <ns1:off x="4585550" y="2238894"/>
              <ns1:ext cx="190383" cy="702600"/>
            </ns1:xfrm>
            <ns1:prstGeom prst="rect">
              <ns1:avLst/>
            </ns1:prstGeom>
            <ns1:gradFill>
              <ns1:gsLst>
                <ns1:gs pos="0">
                  <ns1:srgbClr val="1744A9"/>
                </ns1:gs>
                <ns1:gs pos="96000">
                  <ns1:srgbClr val="0D255D"/>
                </ns1:gs>
                <ns1:gs pos="100000">
                  <ns1:srgbClr val="3F72E5"/>
                </ns1:gs>
              </ns1:gsLst>
              <ns1:lin ang="2700000" scaled="0"/>
            </ns1:gradFill>
            <ns1:ln>
              <ns1:noFill/>
            </ns1:ln>
          </ns0:spPr>
          <ns0:txBody>
            <ns1:bodyPr anchorCtr="0" anchor="ctr" bIns="91425" lIns="91425" spcFirstLastPara="1" rIns="91425" wrap="square" tIns="91425">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rgbClr val="000000"/>
                </ns1:solidFill>
                <ns1:latin typeface="Arial"/>
                <ns1:ea typeface="Arial"/>
                <ns1:cs typeface="Arial"/>
                <ns1:sym typeface="Arial"/>
              </ns1:endParaRPr>
            </ns1:p>
          </ns0:txBody>
        </ns0:sp>
      </ns0:grpSp>
      <ns0:sp>
        <ns0:nvSpPr>
          <ns0:cNvPr id="679" name="Google Shape;679;p26"/>
          <ns0:cNvSpPr/>
          <ns0:nvPr/>
        </ns0:nvSpPr>
        <ns0:spPr>
          <ns1:xfrm>
            <ns1:off x="2270826" y="3524859"/>
            <ns1:ext cx="1203249"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Missed</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Distribution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0" name="Google Shape;680;p26"/>
          <ns0:cNvSpPr/>
          <ns0:nvPr/>
        </ns0:nvSpPr>
        <ns0:spPr>
          <ns1:xfrm>
            <ns1:off x="2396490"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article</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Creation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1" name="Google Shape;681;p26"/>
          <ns0:cNvSpPr/>
          <ns0:nvPr/>
        </ns0:nvSpPr>
        <ns0:spPr>
          <ns1:xfrm>
            <ns1:off x="4217723" y="5316051"/>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Provided/Free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2" name="Google Shape;682;p26"/>
          <ns0:cNvSpPr/>
          <ns0:nvPr/>
        </ns0:nvSpPr>
        <ns0:spPr>
          <ns1:xfrm>
            <ns1:off x="3660497" y="3522753"/>
            <ns1:ext cx="1103262"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Rebroadcast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3" name="Google Shape;683;p26"/>
          <ns0:cNvSpPr/>
          <ns0:nvPr/>
        </ns0:nvSpPr>
        <ns0:spPr>
          <ns1:xfrm>
            <ns1:off x="7505609" y="3522752"/>
            <ns1:ext cx="2238965" cy="660373"/>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2-step</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4" name="Google Shape;684;p26"/>
          <ns0:cNvSpPr/>
          <ns0:nvPr/>
        </ns0:nvSpPr>
        <ns0:spPr>
          <ns1:xfrm>
            <ns1:off x="312311" y="1192850"/>
            <ns1:ext cx="1569859" cy="93008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Exhibition</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Joint exhibition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5" name="Google Shape;685;p26"/>
          <ns0:cNvSpPr/>
          <ns0:nvPr/>
        </ns0:nvSpPr>
        <ns0:spPr>
          <ns1:xfrm>
            <ns1:off x="1877623" y="1328578"/>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686" name="Google Shape;686;p26"/>
          <ns0:cNvSpPr/>
          <ns0:nvPr/>
        </ns0:nvSpPr>
        <ns0:spPr>
          <ns1:xfrm>
            <ns1:off x="191683" y="2248191"/>
            <ns1:ext cx="1685940" cy="94069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Presentation script/materials</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Content creation agency</ns1:t>
            </ns1:r>
            <ns1:endParaRPr b="1"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AI-powered presentation agency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687" name="Google Shape;687;p26"/>
          <ns0:cNvSpPr/>
          <ns0:nvPr/>
        </ns0:nvSpPr>
        <ns0:spPr>
          <ns1:xfrm>
            <ns1:off x="8092394"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Summary</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Video production</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8" name="Google Shape;688;p26"/>
          <ns0:cNvSpPr/>
          <ns0:nvPr/>
        </ns0:nvSpPr>
        <ns0:spPr>
          <ns1:xfrm>
            <ns1:off x="6038956" y="5316050"/>
            <ns1:ext cx="1781543"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Full video</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Provided/Secondary use</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689" name="Google Shape;689;p26"/>
          <ns0:cNvSpPr/>
          <ns0:nvPr/>
        </ns0:nvSpPr>
        <ns0:spPr>
          <ns1:xfrm>
            <ns1:off x="61802" y="982449"/>
            <ns1:ext cx="784832"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0" name="Google Shape;690;p26"/>
          <ns0:cNvSpPr txBox="1"/>
          <ns0:nvPr/>
        </ns0:nvSpPr>
        <ns0:spPr>
          <ns1:xfrm>
            <ns1:off x="54190" y="1047575"/>
            <ns1:ext cx="813494"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Limited slots</ns1:t>
            </ns1:r>
            <ns1:endParaRPr b="1" i="0" sz="11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100" u="none" cap="none" strike="noStrike">
                <ns1:solidFill>
                  <ns1:srgbClr val="102F74"/>
                </ns1:solidFill>
                <ns1:latin typeface="BIZ UDPGothic"/>
                <ns1:ea typeface="BIZ UDPGothic"/>
                <ns1:cs typeface="BIZ UDPGothic"/>
                <ns1:sym typeface="BIZ UDPGothic"/>
              </ns1:rPr>
              <ns1:t>First-come, first-served</ns1:t>
            </ns1:r>
            <ns1:endParaRPr b="0" i="0" sz="1050" u="none" cap="none" strike="noStrike">
              <ns1:solidFill>
                <ns1:srgbClr val="000000"/>
              </ns1:solidFill>
              <ns1:latin typeface="Arial"/>
              <ns1:ea typeface="Arial"/>
              <ns1:cs typeface="Arial"/>
              <ns1:sym typeface="Arial"/>
            </ns1:endParaRPr>
          </ns1:p>
        </ns0:txBody>
      </ns0:sp>
      <ns0:grpSp>
        <ns0:nvGrpSpPr>
          <ns0:cNvPr id="691" name="Google Shape;691;p26"/>
          <ns0:cNvGrpSpPr/>
          <ns0:nvPr/>
        </ns0:nvGrpSpPr>
        <ns0:grpSpPr>
          <ns1:xfrm>
            <ns1:off x="2022170" y="4901771"/>
            <ns1:ext cx="1060828" cy="581658"/>
            <ns1:chOff x="2022170" y="4553950"/>
            <ns1:chExt cx="1060828" cy="581658"/>
          </ns1:xfrm>
        </ns0:grpSpPr>
        <ns0:sp>
          <ns0:nvSpPr>
            <ns0:cNvPr id="692" name="Google Shape;69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3" name="Google Shape;69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sp>
        <ns0:nvSpPr>
          <ns0:cNvPr id="694" name="Google Shape;694;p26"/>
          <ns0:cNvSpPr/>
          <ns0:nvPr/>
        </ns0:nvSpPr>
        <ns0:spPr>
          <ns1:xfrm rot="5400000">
            <ns1:off x="3672137" y="4021766"/>
            <ns1:ext cx="608373" cy="944320"/>
          </ns1:xfrm>
          <ns1:prstGeom prst="rightArrow">
            <ns1:avLst>
              <ns1:gd fmla="val 50000" name="adj1"/>
              <ns1:gd fmla="val 44322" name="adj2"/>
            </ns1:avLst>
          </ns1:prstGeom>
          <ns1:solidFill>
            <ns1:srgbClr val="B6CEF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695" name="Google Shape;695;p26"/>
          <ns0:cNvGrpSpPr/>
          <ns0:nvPr/>
        </ns0:nvGrpSpPr>
        <ns0:grpSpPr>
          <ns1:xfrm>
            <ns1:off x="4565958" y="3749528"/>
            <ns1:ext cx="1060828" cy="581658"/>
            <ns1:chOff x="2022170" y="4553950"/>
            <ns1:chExt cx="1060828" cy="581658"/>
          </ns1:xfrm>
        </ns0:grpSpPr>
        <ns0:sp>
          <ns0:nvSpPr>
            <ns0:cNvPr id="696" name="Google Shape;696;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697" name="Google Shape;697;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698" name="Google Shape;698;p26"/>
          <ns0:cNvGrpSpPr/>
          <ns0:nvPr/>
        </ns0:nvGrpSpPr>
        <ns0:grpSpPr>
          <ns1:xfrm>
            <ns1:off x="6386683" y="3200094"/>
            <ns1:ext cx="1060828" cy="581658"/>
            <ns1:chOff x="2022170" y="4553950"/>
            <ns1:chExt cx="1060828" cy="581658"/>
          </ns1:xfrm>
        </ns0:grpSpPr>
        <ns0:sp>
          <ns0:nvSpPr>
            <ns0:cNvPr id="699" name="Google Shape;699;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0" name="Google Shape;700;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1" name="Google Shape;701;p26"/>
          <ns0:cNvGrpSpPr/>
          <ns0:nvPr/>
        </ns0:nvGrpSpPr>
        <ns0:grpSpPr>
          <ns1:xfrm>
            <ns1:off x="9137258" y="4928001"/>
            <ns1:ext cx="1060828" cy="581658"/>
            <ns1:chOff x="2022170" y="4553950"/>
            <ns1:chExt cx="1060828" cy="581658"/>
          </ns1:xfrm>
        </ns0:grpSpPr>
        <ns0:sp>
          <ns0:nvSpPr>
            <ns0:cNvPr id="702" name="Google Shape;702;p26"/>
            <ns0:cNvSpPr/>
            <ns0:nvPr/>
          </ns0:nvSpPr>
          <ns0:spPr>
            <ns1:xfrm>
              <ns1:off x="2049879" y="4553950"/>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3" name="Google Shape;703;p26"/>
            <ns0:cNvSpPr txBox="1"/>
            <ns0:nvPr/>
          </ns0:nvSpPr>
          <ns0:spPr>
            <ns1:xfrm>
              <ns1:off x="2022170" y="4644745"/>
              <ns1:ext cx="1060828" cy="400069"/>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Many companies</ns1:t>
              </ns1:r>
              <ns1:endParaRPr b="1" i="0" sz="100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00" u="none" cap="none" strike="noStrike">
                  <ns1:solidFill>
                    <ns1:srgbClr val="102F74"/>
                  </ns1:solidFill>
                  <ns1:latin typeface="BIZ UDPGothic"/>
                  <ns1:ea typeface="BIZ UDPGothic"/>
                  <ns1:cs typeface="BIZ UDPGothic"/>
                  <ns1:sym typeface="BIZ UDPGothic"/>
                </ns1:rPr>
                <ns1:t>Will be utilized</ns1:t>
              </ns1:r>
              <ns1:endParaRPr b="0" i="0" sz="1000" u="none" cap="none" strike="noStrike">
                <ns1:solidFill>
                  <ns1:srgbClr val="000000"/>
                </ns1:solidFill>
                <ns1:latin typeface="Arial"/>
                <ns1:ea typeface="Arial"/>
                <ns1:cs typeface="Arial"/>
                <ns1:sym typeface="Arial"/>
              </ns1:endParaRPr>
            </ns1:p>
          </ns0:txBody>
        </ns0:sp>
      </ns0:grpSp>
      <ns0:grpSp>
        <ns0:nvGrpSpPr>
          <ns0:cNvPr id="704" name="Google Shape;704;p26"/>
          <ns0:cNvGrpSpPr/>
          <ns0:nvPr/>
        </ns0:nvGrpSpPr>
        <ns0:grpSpPr>
          <ns1:xfrm>
            <ns1:off x="9122594" y="2004888"/>
            <ns1:ext cx="1060828" cy="581658"/>
            <ns1:chOff x="9137965" y="3639607"/>
            <ns1:chExt cx="1060828" cy="581658"/>
          </ns1:xfrm>
        </ns0:grpSpPr>
        <ns0:sp>
          <ns0:nvSpPr>
            <ns0:cNvPr id="705" name="Google Shape;705;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06" name="Google Shape;706;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07" name="Google Shape;707;p26"/>
          <ns0:cNvSpPr/>
          <ns0:nvPr/>
        </ns0:nvSpPr>
        <ns0:spPr>
          <ns1:xfrm>
            <ns1:off x="1862446" y="2545243"/>
            <ns1:ext cx="215459" cy="351805"/>
          </ns1:xfrm>
          <ns1:prstGeom prst="rightArrow">
            <ns1:avLst>
              <ns1:gd fmla="val 50000" name="adj1"/>
              <ns1:gd fmla="val 50000" name="adj2"/>
            </ns1:avLst>
          </ns1:prstGeom>
          <ns1:solidFill>
            <ns1:srgbClr val="0F2A68"/>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08" name="Google Shape;708;p26"/>
          <ns0:cNvGrpSpPr/>
          <ns0:nvPr/>
        </ns0:nvGrpSpPr>
        <ns0:grpSpPr>
          <ns1:xfrm>
            <ns1:off x="39882" y="3138171"/>
            <ns1:ext cx="1060828" cy="581658"/>
            <ns1:chOff x="9137965" y="3639607"/>
            <ns1:chExt cx="1060828" cy="581658"/>
          </ns1:xfrm>
        </ns0:grpSpPr>
        <ns0:sp>
          <ns0:nvSpPr>
            <ns0:cNvPr id="709" name="Google Shape;709;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0" name="Google Shape;710;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1" name="Google Shape;711;p26"/>
          <ns0:cNvSpPr/>
          <ns0:nvPr/>
        </ns0:nvSpPr>
        <ns0:spPr>
          <ns1:xfrm>
            <ns1:off x="10268295" y="5316050"/>
            <ns1:ext cx="1527905" cy="846767"/>
          </ns1:xfrm>
          <ns1:prstGeom prst="rect">
            <ns1:avLst/>
          </ns1:prstGeom>
          <ns1:gradFill>
            <ns1:gsLst>
              <ns1:gs pos="0">
                <ns1:srgbClr val="3F72E5"/>
              </ns1:gs>
              <ns1:gs pos="50000">
                <ns1:srgbClr val="1744A9"/>
              </ns1:gs>
              <ns1:gs pos="100000">
                <ns1:srgbClr val="0D255D"/>
              </ns1:gs>
            </ns1:gsLst>
            <ns1:path path="circle">
              <ns1:fillToRect b="50%" l="50%" r="50%" t="50%"/>
            </ns1:path>
            <ns1:tileRect/>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SEO video creation</ns1:t>
            </ns1:r>
            <ns1:endParaRPr b="0" i="0" sz="1600" u="none" cap="none" strike="noStrike">
              <ns1:solidFill>
                <ns1:srgbClr val="000000"/>
              </ns1:solidFill>
              <ns1:latin typeface="BIZ UDPGothic"/>
              <ns1:ea typeface="BIZ UDPGothic"/>
              <ns1:cs typeface="BIZ UDPGothic"/>
              <ns1:sym typeface="BIZ UDPGothic"/>
            </ns1:endParaRPr>
          </ns1:p>
        </ns0:txBody>
      </ns0:sp>
      <ns0:grpSp>
        <ns0:nvGrpSpPr>
          <ns0:cNvPr id="712" name="Google Shape;712;p26"/>
          <ns0:cNvGrpSpPr/>
          <ns0:nvPr/>
        </ns0:nvGrpSpPr>
        <ns0:grpSpPr>
          <ns1:xfrm>
            <ns1:off x="10937874" y="4928001"/>
            <ns1:ext cx="1060828" cy="581658"/>
            <ns1:chOff x="9137965" y="3639607"/>
            <ns1:chExt cx="1060828" cy="581658"/>
          </ns1:xfrm>
        </ns0:grpSpPr>
        <ns0:sp>
          <ns0:nvSpPr>
            <ns0:cNvPr id="713" name="Google Shape;713;p26"/>
            <ns0:cNvSpPr/>
            <ns0:nvPr/>
          </ns0:nvSpPr>
          <ns0:spPr>
            <ns1:xfrm>
              <ns1:off x="9165674" y="3639607"/>
              <ns1:ext cx="1005411" cy="581658"/>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14" name="Google Shape;714;p26"/>
            <ns0:cNvSpPr txBox="1"/>
            <ns0:nvPr/>
          </ns0:nvSpPr>
          <ns0:spPr>
            <ns1:xfrm>
              <ns1:off x="9137965" y="3715013"/>
              <ns1:ext cx="1060828" cy="430847"/>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Recommended</ns1:t>
              </ns1:r>
              <ns1:endParaRPr b="1" i="0" sz="1050" u="none" cap="none" strike="noStrike">
                <ns1:solidFill>
                  <ns1:srgbClr val="102F7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050" u="none" cap="none" strike="noStrike">
                  <ns1:solidFill>
                    <ns1:srgbClr val="102F74"/>
                  </ns1:solidFill>
                  <ns1:latin typeface="BIZ UDPGothic"/>
                  <ns1:ea typeface="BIZ UDPGothic"/>
                  <ns1:cs typeface="BIZ UDPGothic"/>
                  <ns1:sym typeface="BIZ UDPGothic"/>
                </ns1:rPr>
                <ns1:t>New service</ns1:t>
              </ns1:r>
              <ns1:endParaRPr b="0" i="0" sz="1050" u="none" cap="none" strike="noStrike">
                <ns1:solidFill>
                  <ns1:srgbClr val="000000"/>
                </ns1:solidFill>
                <ns1:latin typeface="Arial"/>
                <ns1:ea typeface="Arial"/>
                <ns1:cs typeface="Arial"/>
                <ns1:sym typeface="Arial"/>
              </ns1:endParaRPr>
            </ns1:p>
          </ns0:txBody>
        </ns0:sp>
      </ns0:grpSp>
      <ns0:sp>
        <ns0:nvSpPr>
          <ns0:cNvPr id="715" name="Google Shape;715;p2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16" name="Google Shape;716;p2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7.xml><?xml version="1.0" encoding="utf-8"?>
<ns0:sld xmlns:ns0="http://schemas.openxmlformats.org/presentationml/2006/main" xmlns:ns1="http://schemas.openxmlformats.org/drawingml/2006/main">
  <ns0:cSld>
    <ns0:spTree>
      <ns0:nvGrpSpPr>
        <ns0:cNvPr id="721" name="Shape 721"/>
        <ns0:cNvGrpSpPr/>
        <ns0:nvPr/>
      </ns0:nvGrpSpPr>
      <ns0:grpSpPr>
        <ns1:xfrm>
          <ns1:off x="0" y="0"/>
          <ns1:ext cx="0" cy="0"/>
          <ns1:chOff x="0" y="0"/>
          <ns1:chExt cx="0" cy="0"/>
        </ns1:xfrm>
      </ns0:grpSpPr>
      <ns0:sp>
        <ns0:nvSpPr>
          <ns0:cNvPr id="722" name="Google Shape;722;p2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Club or visitor?</ns1:t>
            </ns1:r>
            <ns1:endParaRPr b="0" i="0" sz="1400" u="none" cap="none" strike="noStrike">
              <ns1:solidFill>
                <ns1:srgbClr val="000000"/>
              </ns1:solidFill>
              <ns1:latin typeface="Arial"/>
              <ns1:ea typeface="Arial"/>
              <ns1:cs typeface="Arial"/>
              <ns1:sym typeface="Arial"/>
            </ns1:endParaRPr>
          </ns1:p>
        </ns0:txBody>
      </ns0:sp>
      <ns0:sp>
        <ns0:nvSpPr>
          <ns0:cNvPr id="723" name="Google Shape;723;p2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24" name="Google Shape;724;p27"/>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8.xml><?xml version="1.0" encoding="utf-8"?>
<ns0:sld xmlns:ns0="http://schemas.openxmlformats.org/presentationml/2006/main" xmlns:ns1="http://schemas.openxmlformats.org/drawingml/2006/main" xmlns:ns2="http://schemas.openxmlformats.org/officeDocument/2006/relationships">
  <ns0:cSld>
    <ns0:spTree>
      <ns0:nvGrpSpPr>
        <ns0:cNvPr id="728" name="Shape 728"/>
        <ns0:cNvGrpSpPr/>
        <ns0:nvPr/>
      </ns0:nvGrpSpPr>
      <ns0:grpSpPr>
        <ns1:xfrm>
          <ns1:off x="0" y="0"/>
          <ns1:ext cx="0" cy="0"/>
          <ns1:chOff x="0" y="0"/>
          <ns1:chExt cx="0" cy="0"/>
        </ns1:xfrm>
      </ns0:grpSpPr>
      <ns0:sp>
        <ns0:nvSpPr>
          <ns0:cNvPr id="729" name="Google Shape;729;p28"/>
          <ns0:cNvSpPr/>
          <ns0:nvPr/>
        </ns0:nvSpPr>
        <ns0:spPr>
          <ns1:xfrm>
            <ns1:off x="8136547" y="2551676"/>
            <ns1:ext cx="849300" cy="2732100"/>
          </ns1:xfrm>
          <ns1:prstGeom prst="downArrow">
            <ns1:avLst>
              <ns1:gd fmla="val 50000" name="adj1"/>
              <ns1:gd fmla="val 35720" name="adj2"/>
            </ns1:avLst>
          </ns1:prstGeom>
          <ns1:solidFill>
            <ns1:srgbClr val="FFD9E8"/>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0" name="Google Shape;730;p28"/>
          <ns0:cNvSpPr/>
          <ns0:nvPr/>
        </ns0:nvSpPr>
        <ns0:spPr>
          <ns1:xfrm>
            <ns1:off x="2934760" y="2528595"/>
            <ns1:ext cx="849300" cy="2732100"/>
          </ns1:xfrm>
          <ns1:prstGeom prst="downArrow">
            <ns1:avLst>
              <ns1:gd fmla="val 50000" name="adj1"/>
              <ns1:gd fmla="val 36818" name="adj2"/>
            </ns1:avLst>
          </ns1:prstGeom>
          <ns1:solidFill>
            <ns1:srgbClr val="4F7CE6"/>
          </ns1:solidFill>
          <ns1:ln>
            <ns1:noFill/>
          </ns1:ln>
        </ns0:spPr>
        <ns0:txBody>
          <ns1:bodyPr anchorCtr="0" anchor="ctr" bIns="41450" lIns="82900" spcFirstLastPara="1" rIns="82900" wrap="square" tIns="41450">
            <ns1:noAutofit/>
          </ns1:bodyPr>
          <ns1:lstStyle/>
          <ns1:p>
            <ns1:pPr indent="0" lvl="0" marL="0" marR="0" rtl="0" algn="ctr">
              <ns1:lnSpc>
                <ns1:spcPct val="100000"/>
              </ns1:lnSpc>
              <ns1:spcBef>
                <ns1:spcPts val="0"/>
              </ns1:spcBef>
              <ns1:spcAft>
                <ns1:spcPts val="0"/>
              </ns1:spcAft>
              <ns1:buClr>
                <ns1:srgbClr val="000000"/>
              </ns1:buClr>
              <ns1:buSzPts val="2175"/>
              <ns1:buFont typeface="Arial"/>
              <ns1:buNone/>
            </ns1:pPr>
            <ns1:r>
              <ns1:t/>
            </ns1:r>
            <ns1:endParaRPr b="0" i="0" sz="2175" u="none" cap="none" strike="noStrike">
              <ns1:solidFill>
                <ns1:schemeClr val="lt1"/>
              </ns1:solidFill>
              <ns1:latin typeface="Meiryo"/>
              <ns1:ea typeface="Meiryo"/>
              <ns1:cs typeface="Meiryo"/>
              <ns1:sym typeface="Meiryo"/>
            </ns1:endParaRPr>
          </ns1:p>
        </ns0:txBody>
      </ns0:sp>
      <ns0:sp>
        <ns0:nvSpPr>
          <ns0:cNvPr id="731" name="Google Shape;731;p28"/>
          <ns0:cNvSpPr/>
          <ns0:nvPr/>
        </ns0:nvSpPr>
        <ns0:spPr>
          <ns1:xfrm>
            <ns1:off x="12028964" y="-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32" name="Google Shape;732;p28"/>
          <ns0:cNvCxnSpPr/>
          <ns0:nvPr/>
        </ns0:nvCxnSpPr>
        <ns0:spPr>
          <ns1:xfrm>
            <ns1:off x="6713" y="80032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33" name="Google Shape;733;p28"/>
          <ns0:cNvSpPr txBox="1"/>
          <ns0:nvPr/>
        </ns0:nvSpPr>
        <ns0:spPr>
          <ns1:xfrm>
            <ns1:off x="289256" y="1451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Plan Comparison</ns1:t>
            </ns1:r>
            <ns1:endParaRPr b="0" i="0" sz="3600" u="none" cap="none" strike="noStrike">
              <ns1:solidFill>
                <ns1:schemeClr val="accent4"/>
              </ns1:solidFill>
              <ns1:latin typeface="BIZ UDPGothic"/>
              <ns1:ea typeface="BIZ UDPGothic"/>
              <ns1:cs typeface="BIZ UDPGothic"/>
              <ns1:sym typeface="BIZ UDPGothic"/>
            </ns1:endParaRPr>
          </ns1:p>
        </ns0:txBody>
      </ns0:sp>
      <ns0:sp>
        <ns0:nvSpPr>
          <ns0:cNvPr id="734" name="Google Shape;734;p28"/>
          <ns0:cNvSpPr txBox="1"/>
          <ns0:nvPr/>
        </ns0:nvSpPr>
        <ns0:spPr>
          <ns1:xfrm>
            <ns1:off x="10246459" y="25928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Pricing </ns1:t>
            </ns1:r>
            <ns1:r>
              <ns1:rPr b="0" i="0" lang="ja-JP" sz="1200" u="none" cap="none" strike="noStrike">
                <ns1:solidFill>
                  <ns1:schemeClr val="accent4"/>
                </ns1:solidFill>
                <ns1:latin typeface="Arial"/>
                <ns1:ea typeface="Arial"/>
                <ns1:cs typeface="Arial"/>
                <ns1:sym typeface="Arial"/>
              </ns1:rPr>
              <ns1:t>Plans</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35" name="Google Shape;735;p28"/>
          <ns0:cNvGraphicFramePr/>
          <ns0:nvPr/>
        </ns0:nvGraphicFramePr>
        <ns0:xfrm>
          <ns1:off x="947757" y="5283807"/>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30 participants × 14,500 JPY</ns1:t>
                      </ns1:r>
                      <ns1:endParaRPr sz="1400" u="none" cap="none" strike="noStrike">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435,000 JPY </ns1:t>
                      </ns1:r>
                      <ns1:r>
                        <ns1:rPr lang="ja-JP" sz="800" u="none" cap="none" strike="noStrike">
                          <ns1:solidFill>
                            <ns1:schemeClr val="accent4"/>
                          </ns1:solidFill>
                          <ns1:latin typeface="BIZ UDPGothic"/>
                          <ns1:ea typeface="BIZ UDPGothic"/>
                          <ns1:cs typeface="BIZ UDPGothic"/>
                          <ns1:sym typeface="BIZ UDPGothic"/>
                        </ns1:rPr>
                        <ns1:t>(tax excluded)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6" name="Google Shape;736;p28"/>
          <ns0:cNvGraphicFramePr/>
          <ns0:nvPr/>
        </ns0:nvGraphicFramePr>
        <ns0:xfrm>
          <ns1:off x="6178870" y="5283806"/>
          <ns1:ext cx="3000000" cy="3000000"/>
        </ns0:xfrm>
        <ns1:graphic>
          <ns1:graphicData uri="http://schemas.openxmlformats.org/drawingml/2006/table">
            <ns1:tbl>
              <ns1:tblPr bandRow="1" firstRow="1">
                <ns1:noFill/>
                <ns1:tableStyleId>{DE458228-4A23-4751-AD18-C8A8BBD7AB6F}</ns1:tableStyleId>
              </ns1:tblPr>
              <ns1:tblGrid>
                <ns1:gridCol w="4823400"/>
              </ns1:tblGrid>
              <ns1:tr h="3242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778125">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10 participants × 12,000 JPY</ns1:t>
                      </ns1:r>
                      <ns1:endParaRPr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 120,000 JPY </ns1:t>
                      </ns1:r>
                      <ns1:r>
                        <ns1:rPr lang="ja-JP" sz="800" u="none" cap="none" strike="noStrike">
                          <ns1:solidFill>
                            <ns1:schemeClr val="accent4"/>
                          </ns1:solidFill>
                          <ns1:latin typeface="BIZ UDPGothic"/>
                          <ns1:ea typeface="BIZ UDPGothic"/>
                          <ns1:cs typeface="BIZ UDPGothic"/>
                          <ns1:sym typeface="BIZ UDPGothic"/>
                        </ns1:rPr>
                        <ns1:t>(tax excluded)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7" name="Google Shape;737;p28"/>
          <ns0:cNvGraphicFramePr/>
          <ns0:nvPr/>
        </ns0:nvGraphicFramePr>
        <ns0:xfrm>
          <ns1:off x="947757"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latin typeface="BIZ UDPGothic"/>
                          <ns1:ea typeface="BIZ UDPGothic"/>
                          <ns1:cs typeface="BIZ UDPGothic"/>
                          <ns1:sym typeface="BIZ UDPGothic"/>
                        </ns1:rPr>
                        <ns1:t>Visitor</ns1:t>
                      </ns1:r>
                      <ns1:endParaRPr sz="2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aphicFrame>
        <ns0:nvGraphicFramePr>
          <ns0:cNvPr id="738" name="Google Shape;738;p28"/>
          <ns0:cNvGraphicFramePr/>
          <ns0:nvPr/>
        </ns0:nvGraphicFramePr>
        <ns0:xfrm>
          <ns1:off x="6178870" y="1190538"/>
          <ns1:ext cx="3000000" cy="3000000"/>
        </ns0:xfrm>
        <ns1:graphic>
          <ns1:graphicData uri="http://schemas.openxmlformats.org/drawingml/2006/table">
            <ns1:tbl>
              <ns1:tblPr bandRow="1" firstRow="1">
                <ns1:noFill/>
                <ns1:tableStyleId>{DE458228-4A23-4751-AD18-C8A8BBD7AB6F}</ns1:tableStyleId>
              </ns1:tblPr>
              <ns1:tblGrid>
                <ns1:gridCol w="4823400"/>
              </ns1:tblGrid>
              <ns1:tr h="335250">
                <ns1:tc>
                  <ns1:txBody>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lang="ja-JP" sz="2400" u="none" cap="none" strike="noStrike">
                          <ns1:solidFill>
                            <ns1:schemeClr val="lt1"/>
                          </ns1:solidFill>
                          <ns1:latin typeface="BIZ UDPGothic"/>
                          <ns1:ea typeface="BIZ UDPGothic"/>
                          <ns1:cs typeface="BIZ UDPGothic"/>
                          <ns1:sym typeface="BIZ UDPGothic"/>
                        </ns1:rPr>
                        <ns1:t>Majisemi Club</ns1:t>
                      </ns1:r>
                      <ns1:endParaRPr sz="2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76712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Seminar hosting</ns1:t>
                      </ns1:r>
                      <ns1:endParaRPr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accent4"/>
                          </ns1:solidFill>
                          <ns1:latin typeface="BIZ UDPGothic"/>
                          <ns1:ea typeface="BIZ UDPGothic"/>
                          <ns1:cs typeface="BIZ UDPGothic"/>
                          <ns1:sym typeface="BIZ UDPGothic"/>
                        </ns1:rPr>
                        <ns1:t>30 participants attracted</ns1:t>
                      </ns1:r>
                      <ns1:endParaRPr sz="18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alpha val="0"/>
                      </ns1:schemeClr>
                    </ns1:solidFill>
                  </ns1:tcPr>
                </ns1:tc>
              </ns1:tr>
            </ns1:tbl>
          </ns1:graphicData>
        </ns1:graphic>
      </ns0:graphicFrame>
      <ns0:grpSp>
        <ns0:nvGrpSpPr>
          <ns0:cNvPr id="739" name="Google Shape;739;p28"/>
          <ns0:cNvGrpSpPr/>
          <ns0:nvPr/>
        </ns0:nvGrpSpPr>
        <ns0:grpSpPr>
          <ns1:xfrm>
            <ns1:off x="6178870" y="2621903"/>
            <ns1:ext cx="1984200" cy="1102500"/>
            <ns1:chOff x="6389518" y="2457155"/>
            <ns1:chExt cx="1984200" cy="1102500"/>
          </ns1:xfrm>
        </ns0:grpSpPr>
        <ns0:sp>
          <ns0:nvSpPr>
            <ns0:cNvPr id="740" name="Google Shape;740;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741" name="Google Shape;741;p28"/>
            <ns0:cNvGrpSpPr/>
            <ns0:nvPr/>
          </ns0:nvGrpSpPr>
          <ns0:grpSpPr>
            <ns1:xfrm>
              <ns1:off x="6417513" y="2653310"/>
              <ns1:ext cx="1056232" cy="722312"/>
              <ns1:chOff x="-104243" y="1901019"/>
              <ns1:chExt cx="3699588" cy="2529991"/>
            </ns1:xfrm>
          </ns0:grpSpPr>
          <ns0:pic>
            <ns0:nvPicPr>
              <ns0:cNvPr descr="人の集団 単色塗りつぶし" id="742" name="Google Shape;742;p28"/>
              <ns0:cNvPicPr preferRelativeResize="0"/>
              <ns0:nvPr/>
            </ns0:nvPicPr>
            <ns0:blipFill rotWithShape="1">
              <ns1:blip ns2:embed="rId3">
                <ns1:alphaModFix/>
              </ns1:blip>
              <ns1:srcRect b="64845" l="0" r="0" t="0"/>
              <ns1:stretch/>
            </ns0:blipFill>
            <ns0:spPr>
              <ns1:xfrm>
                <ns1:off x="-104243" y="1901019"/>
                <ns1:ext cx="3699588" cy="1300523"/>
              </ns1:xfrm>
              <ns1:prstGeom prst="rect">
                <ns1:avLst/>
              </ns1:prstGeom>
              <ns1:noFill/>
              <ns1:ln>
                <ns1:noFill/>
              </ns1:ln>
            </ns0:spPr>
          </ns0:pic>
          <ns0:pic>
            <ns0:nvPicPr>
              <ns0:cNvPr descr="人の集団 単色塗りつぶし" id="743" name="Google Shape;743;p28"/>
              <ns0:cNvPicPr preferRelativeResize="0"/>
              <ns0:nvPr/>
            </ns0:nvPicPr>
            <ns0:blipFill rotWithShape="1">
              <ns1:blip ns2:embed="rId3">
                <ns1:alphaModFix/>
              </ns1:blip>
              <ns1:srcRect b="0" l="0" r="0" t="64971"/>
              <ns1:stretch/>
            </ns0:blipFill>
            <ns0:spPr>
              <ns1:xfrm>
                <ns1:off x="-104243" y="3135086"/>
                <ns1:ext cx="3699588" cy="1295924"/>
              </ns1:xfrm>
              <ns1:prstGeom prst="rect">
                <ns1:avLst/>
              </ns1:prstGeom>
              <ns1:noFill/>
              <ns1:ln>
                <ns1:noFill/>
              </ns1:ln>
            </ns0:spPr>
          </ns0:pic>
        </ns0:grpSp>
        <ns0:sp>
          <ns0:nvSpPr>
            <ns0:cNvPr id="744" name="Google Shape;744;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10 people</ns1:t>
              </ns1:r>
              <ns1:endParaRPr b="0" i="0" sz="1400" u="none" cap="none" strike="noStrike">
                <ns1:solidFill>
                  <ns1:srgbClr val="000000"/>
                </ns1:solidFill>
                <ns1:latin typeface="BIZ UDPGothic"/>
                <ns1:ea typeface="BIZ UDPGothic"/>
                <ns1:cs typeface="BIZ UDPGothic"/>
                <ns1:sym typeface="BIZ UDPGothic"/>
              </ns1:endParaRPr>
            </ns1:p>
          </ns0:txBody>
        </ns0:sp>
      </ns0:grpSp>
      <ns0:sp>
        <ns0:nvSpPr>
          <ns0:cNvPr id="745" name="Google Shape;745;p28"/>
          <ns0:cNvSpPr/>
          <ns0:nvPr/>
        </ns0:nvSpPr>
        <ns0:spPr>
          <ns1:xfrm flipH="1">
            <ns1:off x="8451980" y="2619274"/>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(Monthly membership fee)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added monthly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10 participants × @12,000 JPY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46" name="Google Shape;746;p28"/>
          <ns0:cNvSpPr/>
          <ns0:nvPr/>
        </ns0:nvSpPr>
        <ns0:spPr>
          <ns1:xfrm flipH="1">
            <ns1:off x="8451979" y="3844323"/>
            <ns1:ext cx="2550300" cy="1102500"/>
          </ns1:xfrm>
          <ns1:prstGeom prst="homePlate">
            <ns1:avLst>
              <ns1:gd fmla="val 57470"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Use free benefit of 20 participants</ns1:t>
            </ns1:r>
            <ns1:endParaRPr b="0" i="0" sz="1400" u="none" cap="none" strike="noStrike">
              <ns1:solidFill>
                <ns1:schemeClr val="lt1"/>
              </ns1:solidFill>
              <ns1:latin typeface="BIZ UDPGothic"/>
              <ns1:ea typeface="BIZ UDPGothic"/>
              <ns1:cs typeface="BIZ UDPGothic"/>
              <ns1:sym typeface="BIZ UDPGothic"/>
            </ns1:endParaRPr>
          </ns1:p>
        </ns0:txBody>
      </ns0:sp>
      <ns0:grpSp>
        <ns0:nvGrpSpPr>
          <ns0:cNvPr id="747" name="Google Shape;747;p28"/>
          <ns0:cNvGrpSpPr/>
          <ns0:nvPr/>
        </ns0:nvGrpSpPr>
        <ns0:grpSpPr>
          <ns1:xfrm>
            <ns1:off x="6178870" y="3826207"/>
            <ns1:ext cx="1984200" cy="1102500"/>
            <ns1:chOff x="6394662" y="4031484"/>
            <ns1:chExt cx="1984200" cy="1102500"/>
          </ns1:xfrm>
        </ns0:grpSpPr>
        <ns0:grpSp>
          <ns0:nvGrpSpPr>
            <ns0:cNvPr id="748" name="Google Shape;748;p28"/>
            <ns0:cNvGrpSpPr/>
            <ns0:nvPr/>
          </ns0:nvGrpSpPr>
          <ns0:grpSpPr>
            <ns1:xfrm>
              <ns1:off x="6394662" y="4031484"/>
              <ns1:ext cx="1984200" cy="1102500"/>
              <ns1:chOff x="6389518" y="2457155"/>
              <ns1:chExt cx="1984200" cy="1102500"/>
            </ns1:xfrm>
          </ns0:grpSpPr>
          <ns0:sp>
            <ns0:nvSpPr>
              <ns0:cNvPr id="749" name="Google Shape;749;p28"/>
              <ns0:cNvSpPr/>
              <ns0:nvPr/>
            </ns0:nvSpPr>
            <ns0:spPr>
              <ns1:xfrm>
                <ns1:off x="6389518" y="2457155"/>
                <ns1:ext cx="1984200" cy="1102500"/>
              </ns1:xfrm>
              <ns1:prstGeom prst="roundRect">
                <ns1:avLst>
                  <ns1:gd fmla="val 6510" name="adj"/>
                </ns1:avLst>
              </ns1:prstGeom>
              <ns1:solidFill>
                <ns1:schemeClr val="lt1"/>
              </ns1:solidFill>
              <ns1:ln cap="flat" cmpd="sng" w="9525">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50" name="Google Shape;750;p28"/>
              <ns0:cNvSpPr txBox="1"/>
              <ns0:nvPr/>
            </ns0:nvSpPr>
            <ns0:spPr>
              <ns1:xfrm>
                <ns1:off x="7392796" y="2704414"/>
                <ns1:ext cx="8772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Attraction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20 people</ns1:t>
                </ns1:r>
                <ns1:endParaRPr b="0" i="0" sz="1800" u="none" cap="none" strike="noStrike">
                  <ns1:solidFill>
                    <ns1:schemeClr val="accent4"/>
                  </ns1:solidFill>
                  <ns1:latin typeface="BIZ UDPGothic"/>
                  <ns1:ea typeface="BIZ UDPGothic"/>
                  <ns1:cs typeface="BIZ UDPGothic"/>
                  <ns1:sym typeface="BIZ UDPGothic"/>
                </ns1:endParaRPr>
              </ns1:p>
            </ns0:txBody>
          </ns0:sp>
        </ns0:grpSp>
        <ns0:grpSp>
          <ns0:nvGrpSpPr>
            <ns0:cNvPr id="751" name="Google Shape;751;p28"/>
            <ns0:cNvGrpSpPr/>
            <ns0:nvPr/>
          </ns0:nvGrpSpPr>
          <ns0:grpSpPr>
            <ns1:xfrm>
              <ns1:off x="6402639" y="4075169"/>
              <ns1:ext cx="760987" cy="525607"/>
              <ns1:chOff x="4968009" y="2875618"/>
              <ns1:chExt cx="760987" cy="525607"/>
            </ns1:xfrm>
          </ns0:grpSpPr>
          <ns0:pic>
            <ns0:nvPicPr>
              <ns0:cNvPr descr="人の集団 単色塗りつぶし" id="752" name="Google Shape;752;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3" name="Google Shape;753;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nvGrpSpPr>
            <ns0:cNvPr id="754" name="Google Shape;754;p28"/>
            <ns0:cNvGrpSpPr/>
            <ns0:nvPr/>
          </ns0:nvGrpSpPr>
          <ns0:grpSpPr>
            <ns1:xfrm>
              <ns1:off x="6676767" y="4558766"/>
              <ns1:ext cx="760987" cy="525607"/>
              <ns1:chOff x="4968009" y="2875618"/>
              <ns1:chExt cx="760987" cy="525607"/>
            </ns1:xfrm>
          </ns0:grpSpPr>
          <ns0:pic>
            <ns0:nvPicPr>
              <ns0:cNvPr descr="人の集団 単色塗りつぶし" id="755" name="Google Shape;755;p28"/>
              <ns0:cNvPicPr preferRelativeResize="0"/>
              <ns0:nvPr/>
            </ns0:nvPicPr>
            <ns0:blipFill rotWithShape="1">
              <ns1:blip ns2:embed="rId3">
                <ns1:alphaModFix/>
              </ns1:blip>
              <ns1:srcRect b="64845" l="0" r="0" t="0"/>
              <ns1:stretch/>
            </ns0:blipFill>
            <ns0:spPr>
              <ns1:xfrm>
                <ns1:off x="4968009" y="2875618"/>
                <ns1:ext cx="760987" cy="267511"/>
              </ns1:xfrm>
              <ns1:prstGeom prst="rect">
                <ns1:avLst/>
              </ns1:prstGeom>
              <ns1:noFill/>
              <ns1:ln>
                <ns1:noFill/>
              </ns1:ln>
            </ns0:spPr>
          </ns0:pic>
          <ns0:pic>
            <ns0:nvPicPr>
              <ns0:cNvPr descr="人の集団 単色塗りつぶし" id="756" name="Google Shape;756;p28"/>
              <ns0:cNvPicPr preferRelativeResize="0"/>
              <ns0:nvPr/>
            </ns0:nvPicPr>
            <ns0:blipFill rotWithShape="1">
              <ns1:blip ns2:embed="rId3">
                <ns1:alphaModFix/>
              </ns1:blip>
              <ns1:srcRect b="0" l="0" r="0" t="64971"/>
              <ns1:stretch/>
            </ns0:blipFill>
            <ns0:spPr>
              <ns1:xfrm>
                <ns1:off x="4968009" y="3134660"/>
                <ns1:ext cx="760987" cy="266565"/>
              </ns1:xfrm>
              <ns1:prstGeom prst="rect">
                <ns1:avLst/>
              </ns1:prstGeom>
              <ns1:noFill/>
              <ns1:ln>
                <ns1:noFill/>
              </ns1:ln>
            </ns0:spPr>
          </ns0:pic>
        </ns0:grpSp>
      </ns0:grpSp>
      <ns0:sp>
        <ns0:nvSpPr>
          <ns0:cNvPr id="757" name="Google Shape;757;p2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29.xml><?xml version="1.0" encoding="utf-8"?>
<ns0:sld xmlns:ns0="http://schemas.openxmlformats.org/presentationml/2006/main" xmlns:ns1="http://schemas.openxmlformats.org/drawingml/2006/main">
  <ns0:cSld>
    <ns0:spTree>
      <ns0:nvGrpSpPr>
        <ns0:cNvPr id="761" name="Shape 761"/>
        <ns0:cNvGrpSpPr/>
        <ns0:nvPr/>
      </ns0:nvGrpSpPr>
      <ns0:grpSpPr>
        <ns1:xfrm>
          <ns1:off x="0" y="0"/>
          <ns1:ext cx="0" cy="0"/>
          <ns1:chOff x="0" y="0"/>
          <ns1:chExt cx="0" cy="0"/>
        </ns1:xfrm>
      </ns0:grpSpPr>
      <ns0:cxnSp>
        <ns0:nvCxnSpPr>
          <ns0:cNvPr id="762" name="Google Shape;762;p2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763" name="Google Shape;763;p2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764" name="Google Shape;764;p2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765" name="Google Shape;765;p29"/>
          <ns0:cNvSpPr txBox="1"/>
          <ns0:nvPr/>
        </ns0:nvSpPr>
        <ns0:spPr>
          <ns1:xfrm>
            <ns1:off x="292431" y="6893"/>
            <ns1:ext cx="107130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Majisemi Club Initial </ns1:t>
            </ns1:r>
            <ns1:r>
              <ns1:rPr b="1" i="0" lang="ja-JP" sz="3600" u="none" cap="none" strike="noStrike">
                <ns1:solidFill>
                  <ns1:srgbClr val="ED7D31"/>
                </ns1:solidFill>
                <ns1:latin typeface="BIZ UDPGothic"/>
                <ns1:ea typeface="BIZ UDPGothic"/>
                <ns1:cs typeface="BIZ UDPGothic"/>
                <ns1:sym typeface="BIZ UDPGothic"/>
              </ns1:rPr>
              <ns1:t>20 People Free Benefit</ns1:t>
            </ns1:r>
            <ns1:endParaRPr b="1" i="0" sz="3600" u="none" cap="none" strike="noStrike">
              <ns1:solidFill>
                <ns1:srgbClr val="ED7D31"/>
              </ns1:solidFill>
              <ns1:latin typeface="BIZ UDPGothic"/>
              <ns1:ea typeface="BIZ UDPGothic"/>
              <ns1:cs typeface="BIZ UDPGothic"/>
              <ns1:sym typeface="BIZ UDPGothic"/>
            </ns1:endParaRPr>
          </ns1:p>
        </ns0:txBody>
      </ns0:sp>
      <ns0:sp>
        <ns0:nvSpPr>
          <ns0:cNvPr id="766" name="Google Shape;766;p29"/>
          <ns0:cNvSpPr txBox="1"/>
          <ns0:nvPr/>
        </ns0:nvSpPr>
        <ns0:spPr>
          <ns1:xfrm>
            <ns1:off x="10249634" y="251663"/>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Campaign</ns1:t>
            </ns1:r>
            <ns1:endParaRPr b="0" i="0" sz="1400" u="none" cap="none" strike="noStrike">
              <ns1:solidFill>
                <ns1:srgbClr val="000000"/>
              </ns1:solidFill>
              <ns1:latin typeface="Arial"/>
              <ns1:ea typeface="Arial"/>
              <ns1:cs typeface="Arial"/>
              <ns1:sym typeface="Arial"/>
            </ns1:endParaRPr>
          </ns1:p>
        </ns0:txBody>
      </ns0:sp>
      <ns0:graphicFrame>
        <ns0:nvGraphicFramePr>
          <ns0:cNvPr id="767" name="Google Shape;767;p29"/>
          <ns0:cNvGraphicFramePr/>
          <ns0:nvPr/>
        </ns0:nvGraphicFramePr>
        <ns0:xfrm>
          <ns1:off x="530537" y="2758676"/>
          <ns1:ext cx="3000000" cy="3000000"/>
        </ns0:xfrm>
        <ns1:graphic>
          <ns1:graphicData uri="http://schemas.openxmlformats.org/drawingml/2006/table">
            <ns1:tbl>
              <ns1:tblPr bandRow="1" firstRow="1">
                <ns1:noFill/>
                <ns1:tableStyleId>{DE458228-4A23-4751-AD18-C8A8BBD7AB6F}</ns1:tableStyleId>
              </ns1:tblPr>
              <ns1:tblGrid>
                <ns1:gridCol w="2665000"/>
                <ns1:gridCol w="1456275"/>
                <ns1:gridCol w="1279100"/>
                <ns1:gridCol w="1349825"/>
                <ns1:gridCol w="1295400"/>
              </ns1:tblGrid>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January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February</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March</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lt1"/>
                          </ns1:solidFill>
                          <ns1:latin typeface="BIZ UDPGothic"/>
                          <ns1:ea typeface="BIZ UDPGothic"/>
                          <ns1:cs typeface="BIZ UDPGothic"/>
                          <ns1:sym typeface="BIZ UDPGothic"/>
                        </ns1:rPr>
                        <ns1:t>April</ns1:t>
                      </ns1:r>
                      <ns1:endParaRPr sz="2000" u="none" cap="none" strike="noStrike">
                        <ns1:solidFill>
                          <ns1:schemeClr val="lt1"/>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ED7D31"/>
                    </ns1:solidFill>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Membership Fee Billing Amount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120,000 yen</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Campaign-Based</ns1:t>
                      </ns1:r>
                      <ns1:endParaRPr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Additional attendance slots (free)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AEFB1">
                        <ns1:alpha val="0"/>
                      </ns1:srgbClr>
                    </ns1:solidFill>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Remaining Attendance Slots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10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20 people</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5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33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Seminar hosting</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2000" u="none" cap="none" strike="noStrike">
                          <ns1:solidFill>
                            <ns1:schemeClr val="accent4"/>
                          </ns1:solidFill>
                          <ns1:latin typeface="BIZ UDPGothic"/>
                          <ns1:ea typeface="BIZ UDPGothic"/>
                          <ns1:cs typeface="BIZ UDPGothic"/>
                          <ns1:sym typeface="BIZ UDPGothic"/>
                        </ns1:rPr>
                        <ns1:t>30 participants</ns1:t>
                      </ns1:r>
                      <ns1:endParaRPr sz="2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768" name="Google Shape;768;p29"/>
          <ns0:cNvSpPr txBox="1"/>
          <ns0:nvPr/>
        </ns0:nvSpPr>
        <ns0:spPr>
          <ns1:xfrm>
            <ns1:off x="381000" y="1026751"/>
            <ns1:ext cx="11430000" cy="1116000"/>
          </ns1:xfrm>
          <ns1:prstGeom prst="rect">
            <ns1:avLst/>
          </ns1:prstGeom>
          <ns1:noFill/>
          <ns1:ln>
            <ns1:noFill/>
          </ns1:ln>
        </ns0:spPr>
        <ns0:txBody>
          <ns1:bodyPr anchorCtr="0" anchor="t" bIns="45700" lIns="91425" spcFirstLastPara="1" rIns="91425" wrap="square" tIns="45700">
            <ns1:noAutofit/>
          </ns1:bodyPr>
          <ns1:lstStyle/>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By contracting Majisemi Club, you can use this benefit at the time of your first event.</ns1:t>
            </ns1:r>
            <ns1:endParaRPr b="0" i="0" sz="2000" u="none" cap="none" strike="noStrike">
              <ns1:solidFill>
                <ns1:schemeClr val="accent4"/>
              </ns1:solidFill>
              <ns1:latin typeface="BIZ UDPGothic"/>
              <ns1:ea typeface="BIZ UDPGothic"/>
              <ns1:cs typeface="BIZ UDPGothic"/>
              <ns1:sym typeface="BIZ UDPGothic"/>
            </ns1:endParaRPr>
          </ns1:p>
          <ns1:p>
            <ns1:pPr indent="-342900" lvl="0" marL="342900" marR="0" rtl="0" algn="l">
              <ns1:lnSpc>
                <ns1:spcPct val="150000"/>
              </ns1:lnSpc>
              <ns1:spcBef>
                <ns1:spcPts val="0"/>
              </ns1:spcBef>
              <ns1:spcAft>
                <ns1:spcPts val="0"/>
              </ns1:spcAft>
              <ns1:buClr>
                <ns1:srgbClr val="4F7CE6"/>
              </ns1:buClr>
              <ns1:buSzPts val="2000"/>
              <ns1:buFont typeface="BIZ UDPGothic"/>
              <ns1:buChar char="✔"/>
            </ns1:pPr>
            <ns1:r>
              <ns1:rPr b="0" i="0" lang="ja-JP" sz="2000" u="none" cap="none" strike="noStrike">
                <ns1:solidFill>
                  <ns1:schemeClr val="accent4"/>
                </ns1:solidFill>
                <ns1:latin typeface="BIZ UDPGothic"/>
                <ns1:ea typeface="BIZ UDPGothic"/>
                <ns1:cs typeface="BIZ UDPGothic"/>
                <ns1:sym typeface="BIZ UDPGothic"/>
              </ns1:rPr>
              <ns1:t>You can cancel at any time. Even if you cancel after one session, it is more advantageous than being a visitor.</ns1:t>
            </ns1:r>
            <ns1:endParaRPr b="0" i="0" sz="2000" u="none" cap="none" strike="noStrike">
              <ns1:solidFill>
                <ns1:schemeClr val="accent4"/>
              </ns1:solidFill>
              <ns1:latin typeface="BIZ UDPGothic"/>
              <ns1:ea typeface="BIZ UDPGothic"/>
              <ns1:cs typeface="BIZ UDPGothic"/>
              <ns1:sym typeface="BIZ UDPGothic"/>
            </ns1:endParaRPr>
          </ns1:p>
        </ns0:txBody>
      </ns0:sp>
      <ns0:sp>
        <ns0:nvSpPr>
          <ns0:cNvPr id="769" name="Google Shape;769;p29"/>
          <ns0:cNvSpPr txBox="1"/>
          <ns0:nvPr/>
        </ns0:nvSpPr>
        <ns0:spPr>
          <ns1:xfrm>
            <ns1:off x="530525" y="2209900"/>
            <ns1:ext cx="5801400" cy="483600"/>
          </ns1:xfrm>
          <ns1:prstGeom prst="rect">
            <ns1:avLst/>
          </ns1:prstGeom>
          <ns1:noFill/>
          <ns1:ln cap="flat" cmpd="sng" w="9525">
            <ns1:solidFill>
              <ns1:srgbClr val="ED7D3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rgbClr val="ED7D31"/>
                </ns1:solidFill>
                <ns1:latin typeface="BIZ UDPGothic"/>
                <ns1:ea typeface="BIZ UDPGothic"/>
                <ns1:cs typeface="BIZ UDPGothic"/>
                <ns1:sym typeface="BIZ UDPGothic"/>
              </ns1:rPr>
              <ns1:t>Image of hosting using special offers</ns1:t>
            </ns1:r>
            <ns1:endParaRPr b="1" i="0" sz="2400" u="none" cap="none" strike="noStrike">
              <ns1:solidFill>
                <ns1:srgbClr val="ED7D31"/>
              </ns1:solidFill>
              <ns1:latin typeface="BIZ UDPGothic"/>
              <ns1:ea typeface="BIZ UDPGothic"/>
              <ns1:cs typeface="BIZ UDPGothic"/>
              <ns1:sym typeface="BIZ UDPGothic"/>
            </ns1:endParaRPr>
          </ns1:p>
        </ns0:txBody>
      </ns0:sp>
      <ns0:sp>
        <ns0:nvSpPr>
          <ns0:cNvPr id="770" name="Google Shape;770;p29"/>
          <ns0:cNvSpPr/>
          <ns0:nvPr/>
        </ns0:nvSpPr>
        <ns0:spPr>
          <ns1:xfrm>
            <ns1:off x="3630176" y="4023875"/>
            <ns1:ext cx="1053900" cy="540600"/>
          </ns1:xfrm>
          <ns1:prstGeom prst="flowChartConnector">
            <ns1:avLst/>
          </ns1:prstGeom>
          <ns1:noFill/>
          <ns1:ln cap="flat" cmpd="sng" w="381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771" name="Google Shape;771;p2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772" name="Google Shape;772;p29"/>
          <ns0:cNvSpPr/>
          <ns0:nvPr/>
        </ns0:nvSpPr>
        <ns0:spPr>
          <ns1:xfrm>
            <ns1:off x="5648950" y="5574400"/>
            <ns1:ext cx="4762200" cy="8004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3688" y="-38466"/>
                </ns1:lnTo>
              </ns1:path>
            </ns1:pathLst>
          </ns1:custGeom>
          <ns1:solidFill>
            <ns1:schemeClr val="lt1"/>
          </ns1:solidFill>
          <ns1:ln cap="flat" cmpd="sng" w="25400">
            <ns1:solidFill>
              <ns1:srgbClr val="4F7CE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If hosting only once for the first time and canceling at the end of March (notification by the end of February),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Only the membership fee of 120,000 yen x 3 months will be charged.</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773" name="Google Shape;773;p29"/>
          <ns0:cNvSpPr/>
          <ns0:nvPr/>
        </ns0:nvSpPr>
        <ns0:spPr>
          <ns1:xfrm>
            <ns1:off x="8705461" y="3603330"/>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205" y="56812"/>
                </ns1:moveTo>
                <ns1:lnTo>
                  <ns1:pt x="-109362" y="2443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You can purchase additional audience slots at any time</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(at a cost-effective 10,000 yen each) to</ns1:t>
            </ns1:r>
            <ns1:endParaRPr b="0"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allowing additional webinars to be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4" name="Google Shape;774;p29"/>
          <ns0:cNvSpPr/>
          <ns0:nvPr/>
        </ns0:nvSpPr>
        <ns0:spPr>
          <ns1:xfrm>
            <ns1:off x="1740231" y="5365101"/>
            <ns1:ext cx="3113100" cy="1174800"/>
          </ns1:xfrm>
          <ns1:custGeom>
            <ns1:rect b="b" l="l" r="r" t="t"/>
            <ns1:pathLst>
              <ns1:path extrusionOk="0" h="120000" w="120000">
                <ns1:moveTo>
                  <ns1:pt x="0" y="0"/>
                </ns1:moveTo>
                <ns1:lnTo>
                  <ns1:pt x="120000" y="0"/>
                </ns1:lnTo>
                <ns1:lnTo>
                  <ns1:pt x="120000" y="120000"/>
                </ns1:lnTo>
                <ns1:lnTo>
                  <ns1:pt x="0" y="120000"/>
                </ns1:lnTo>
                <ns1:close/>
              </ns1:path>
              <ns1:path extrusionOk="0" fill="none" h="120000" w="120000">
                <ns1:moveTo>
                  <ns1:pt x="59501" y="578"/>
                </ns1:moveTo>
                <ns1:lnTo>
                  <ns1:pt x="82705" y="-88028"/>
                </ns1:lnTo>
              </ns1:path>
            </ns1:pathLst>
          </ns1:custGeom>
          <ns1:solidFill>
            <ns1:srgbClr val="FCF6D8"/>
          </ns1:solidFill>
          <ns1:ln cap="flat" cmpd="sng" w="254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2"/>
                </ns1:solidFill>
                <ns1:latin typeface="BIZ UDPGothic"/>
                <ns1:ea typeface="BIZ UDPGothic"/>
                <ns1:cs typeface="BIZ UDPGothic"/>
                <ns1:sym typeface="BIZ UDPGothic"/>
              </ns1:rPr>
              <ns1:t>First 20 participants free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Immediately host a webinar for up to 30 participants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Webinar hosting available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775" name="Google Shape;775;p2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Tree>
  </ns0:cSld>
  <ns0:clrMapOvr>
    <ns1:masterClrMapping/>
  </ns0:clrMapOvr>
</ns0: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ns0:sld xmlns:ns0="http://schemas.openxmlformats.org/presentationml/2006/main" xmlns:ns1="http://schemas.openxmlformats.org/drawingml/2006/main">
  <ns0:cSld>
    <ns0:spTree>
      <ns0:nvGrpSpPr>
        <ns0:cNvPr id="789" name="Shape 789"/>
        <ns0:cNvGrpSpPr/>
        <ns0:nvPr/>
      </ns0:nvGrpSpPr>
      <ns0:grpSpPr>
        <ns1:xfrm>
          <ns1:off x="0" y="0"/>
          <ns1:ext cx="0" cy="0"/>
          <ns1:chOff x="0" y="0"/>
          <ns1:chExt cx="0" cy="0"/>
        </ns1:xfrm>
      </ns0:grpSpPr>
      <ns0:sp>
        <ns0:nvSpPr>
          <ns0:cNvPr id="790" name="Google Shape;790;p31"/>
          <ns0:cNvSpPr/>
          <ns0:nvPr/>
        </ns0:nvSpPr>
        <ns0:spPr>
          <ns1:xfrm>
            <ns1:off x="1193549" y="1363389"/>
            <ns1:ext cx="9602468" cy="3559331"/>
          </ns1:xfrm>
          <ns1:prstGeom prst="rect">
            <ns1:avLst/>
          </ns1:prstGeom>
          <ns1:noFill/>
          <ns1:ln cap="flat" cmpd="sng" w="127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791" name="Google Shape;791;p31"/>
          <ns0:cNvSpPr/>
          <ns0:nvPr/>
        </ns0:nvSpPr>
        <ns0:spPr>
          <ns1:xfrm>
            <ns1:off x="0" y="-13284"/>
            <ns1:ext cx="12192000"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792" name="Google Shape;792;p31"/>
          <ns0:cNvSpPr txBox="1"/>
          <ns0:nvPr/>
        </ns0:nvSpPr>
        <ns0:spPr>
          <ns1:xfrm>
            <ns1:off x="1001246" y="286594"/>
            <ns1:ext cx="10058739"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Take this opportunity to start with Majisemi!</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793" name="Google Shape;793;p31"/>
          <ns0:cNvGrpSpPr/>
          <ns0:nvPr/>
        </ns0:nvGrpSpPr>
        <ns0:grpSpPr>
          <ns1:xfrm>
            <ns1:off x="681485" y="319961"/>
            <ns1:ext cx="512064" cy="676656"/>
            <ns1:chOff x="676656" y="576072"/>
            <ns1:chExt cx="512064" cy="676656"/>
          </ns1:xfrm>
        </ns0:grpSpPr>
        <ns0:cxnSp>
          <ns0:nvCxnSpPr>
            <ns0:cNvPr id="794" name="Google Shape;794;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5" name="Google Shape;795;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grpSp>
        <ns0:nvGrpSpPr>
          <ns0:cNvPr id="796" name="Google Shape;796;p31"/>
          <ns0:cNvGrpSpPr/>
          <ns0:nvPr/>
        </ns0:nvGrpSpPr>
        <ns0:grpSpPr>
          <ns1:xfrm flipH="1">
            <ns1:off x="10695432" y="319961"/>
            <ns1:ext cx="512064" cy="676656"/>
            <ns1:chOff x="676656" y="576072"/>
            <ns1:chExt cx="512064" cy="676656"/>
          </ns1:xfrm>
        </ns0:grpSpPr>
        <ns0:cxnSp>
          <ns0:nvCxnSpPr>
            <ns0:cNvPr id="797" name="Google Shape;797;p31"/>
            <ns0:cNvCxnSpPr/>
            <ns0:nvPr/>
          </ns0:nvCxnSpPr>
          <ns0:spPr>
            <ns1:xfrm>
              <ns1:off x="676656" y="576072"/>
              <ns1:ext cx="512064" cy="676656"/>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798" name="Google Shape;798;p31"/>
            <ns0:cNvCxnSpPr/>
            <ns0:nvPr/>
          </ns0:nvCxnSpPr>
          <ns0:spPr>
            <ns1:xfrm>
              <ns1:off x="676656" y="832104"/>
              <ns1:ext cx="420624" cy="420624"/>
            </ns1:xfrm>
            <ns1:prstGeom prst="straightConnector1">
              <ns1:avLst/>
            </ns1:prstGeom>
            <ns1:noFill/>
            <ns1:ln cap="flat" cmpd="sng" w="9525">
              <ns1:solidFill>
                <ns1:schemeClr val="lt1"/>
              </ns1:solidFill>
              <ns1:prstDash val="solid"/>
              <ns1:miter lim="800000"/>
              <ns1:headEnd len="sm" w="sm" type="none"/>
              <ns1:tailEnd len="sm" w="sm" type="none"/>
            </ns1:ln>
          </ns0:spPr>
        </ns0:cxnSp>
      </ns0:grpSp>
      <ns0:sp>
        <ns0:nvSpPr>
          <ns0:cNvPr id="799" name="Google Shape;799;p31"/>
          <ns0:cNvSpPr txBox="1"/>
          <ns0:nvPr/>
        </ns0:nvSpPr>
        <ns0:spPr>
          <ns1:xfrm>
            <ns1:off x="2842199" y="979458"/>
            <ns1:ext cx="6376832" cy="532800"/>
          </ns1:xfrm>
          <ns1:prstGeom prst="rect">
            <ns1:avLst/>
          </ns1:prstGeom>
          <ns1:noFill/>
          <ns1:ln>
            <ns1:noFill/>
          </ns1:ln>
        </ns0:spPr>
        <ns0:txBody>
          <ns1:bodyPr anchorCtr="0" anchor="ctr" bIns="45700" lIns="91425" spcFirstLastPara="1" rIns="91425" wrap="square" tIns="45700">
            <ns1:normAutofit fontScale="92500"/>
          </ns1:bodyPr>
          <ns1:lstStyle/>
          <ns1:p>
            <ns1:pPr indent="0" lvl="0" marL="0" marR="0" rtl="0" algn="ctr">
              <ns1:lnSpc>
                <ns1:spcPct val="90000"/>
              </ns1:lnSpc>
              <ns1:spcBef>
                <ns1:spcPts val="0"/>
              </ns1:spcBef>
              <ns1:spcAft>
                <ns1:spcPts val="0"/>
              </ns1:spcAft>
              <ns1:buClr>
                <ns1:schemeClr val="lt1"/>
              </ns1:buClr>
              <ns1:buSzPct val="108107"/>
              <ns1:buFont typeface="Arial"/>
              <ns1:buNone/>
            </ns1:pPr>
            <ns1:r>
              <ns1:rPr b="0" i="0" lang="ja-JP" sz="2000" u="none" cap="none" strike="noStrike">
                <ns1:solidFill>
                  <ns1:schemeClr val="lt1"/>
                </ns1:solidFill>
                <ns1:latin typeface="BIZ UDPGothic"/>
                <ns1:ea typeface="BIZ UDPGothic"/>
                <ns1:cs typeface="BIZ UDPGothic"/>
                <ns1:sym typeface="BIZ UDPGothic"/>
              </ns1:rPr>
              <ns1:t>Clients using Majisemi have shared feedback such as</ns1:t>
            </ns1:r>
            <ns1:endParaRPr b="0" i="0" sz="2000" u="none" cap="none" strike="noStrike">
              <ns1:solidFill>
                <ns1:schemeClr val="lt1"/>
              </ns1:solidFill>
              <ns1:latin typeface="BIZ UDPGothic"/>
              <ns1:ea typeface="BIZ UDPGothic"/>
              <ns1:cs typeface="BIZ UDPGothic"/>
              <ns1:sym typeface="BIZ UDPGothic"/>
            </ns1:endParaRPr>
          </ns1:p>
        </ns0:txBody>
      </ns0:sp>
      <ns0:sp>
        <ns0:nvSpPr>
          <ns0:cNvPr id="800" name="Google Shape;800;p31"/>
          <ns0:cNvSpPr txBox="1"/>
          <ns0:nvPr/>
        </ns0:nvSpPr>
        <ns0:spPr>
          <ns1:xfrm>
            <ns1:off x="1497300" y="3620688"/>
            <ns1:ext cx="9197400" cy="5328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16666"/>
              </ns1:lnSpc>
              <ns1:spcBef>
                <ns1:spcPts val="0"/>
              </ns1:spcBef>
              <ns1:spcAft>
                <ns1:spcPts val="0"/>
              </ns1:spcAft>
              <ns1:buClr>
                <ns1:schemeClr val="lt1"/>
              </ns1:buClr>
              <ns1:buSzPts val="20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We have received comments like these.</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And most client companies repeatedly host seminars with Majisemi.</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200000"/>
              </ns1:lnSpc>
              <ns1:spcBef>
                <ns1:spcPts val="0"/>
              </ns1:spcBef>
              <ns1:spcAft>
                <ns1:spcPts val="0"/>
              </ns1:spcAft>
              <ns1:buClr>
                <ns1:srgbClr val="000000"/>
              </ns1:buClr>
              <ns1:buSzPts val="1946"/>
              <ns1:buFont typeface="Arial"/>
              <ns1:buNone/>
            </ns1:pPr>
            <ns1:r>
              <ns1:rPr b="0" i="0" lang="ja-JP" sz="1800" u="none" cap="none" strike="noStrike">
                <ns1:solidFill>
                  <ns1:schemeClr val="lt1"/>
                </ns1:solidFill>
                <ns1:latin typeface="BIZ UDPGothic"/>
                <ns1:ea typeface="BIZ UDPGothic"/>
                <ns1:cs typeface="BIZ UDPGothic"/>
                <ns1:sym typeface="BIZ UDPGothic"/>
              </ns1:rPr>
              <ns1:t>However, you might have the following concerns.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16666"/>
              </ns1:lnSpc>
              <ns1:spcBef>
                <ns1:spcPts val="0"/>
              </ns1:spcBef>
              <ns1:spcAft>
                <ns1:spcPts val="0"/>
              </ns1:spcAft>
              <ns1:buClr>
                <ns1:schemeClr val="lt1"/>
              </ns1:buClr>
              <ns1:buSzPts val="20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grpSp>
        <ns0:nvGrpSpPr>
          <ns0:cNvPr id="801" name="Google Shape;801;p31"/>
          <ns0:cNvGrpSpPr/>
          <ns0:nvPr/>
        </ns0:nvGrpSpPr>
        <ns0:grpSpPr>
          <ns1:xfrm>
            <ns1:off x="790002" y="1366810"/>
            <ns1:ext cx="10485726" cy="1726593"/>
            <ns1:chOff x="514319" y="1542644"/>
            <ns1:chExt cx="10485726" cy="1726593"/>
          </ns1:xfrm>
        </ns0:grpSpPr>
        <ns0:sp>
          <ns0:nvSpPr>
            <ns0:cNvPr id="802" name="Google Shape;802;p31"/>
            <ns0:cNvSpPr/>
            <ns0:nvPr/>
          </ns0:nvSpPr>
          <ns0:spPr>
            <ns1:xfrm>
              <ns1:off x="2546199" y="2529989"/>
              <ns1:ext cx="6177000" cy="739248"/>
            </ns1:xfrm>
            <ns1:prstGeom prst="wedgeRoundRectCallout">
              <ns1:avLst>
                <ns1:gd fmla="val 61795" name="adj1"/>
                <ns1:gd fmla="val 12085"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3" name="Google Shape;803;p31"/>
            <ns0:cNvSpPr/>
            <ns0:nvPr/>
          </ns0:nvSpPr>
          <ns0:spPr>
            <ns1:xfrm>
              <ns1:off x="5600700" y="1658192"/>
              <ns1:ext cx="3962102" cy="691855"/>
            </ns1:xfrm>
            <ns1:prstGeom prst="wedgeRoundRectCallout">
              <ns1:avLst>
                <ns1:gd fmla="val 63218" name="adj1"/>
                <ns1:gd fmla="val 3851"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4" name="Google Shape;804;p31"/>
            <ns0:cNvSpPr txBox="1"/>
            <ns0:nvPr/>
          </ns0:nvSpPr>
          <ns0:spPr>
            <ns1:xfrm>
              <ns1:off x="2521692" y="2577742"/>
              <ns1:ext cx="61770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staff (attendants and cast) were excellent,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making it easier to host seminars.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805" name="Google Shape;805;p31"/>
            <ns0:cNvSpPr txBox="1"/>
            <ns0:nvPr/>
          </ns0:nvSpPr>
          <ns0:spPr>
            <ns1:xfrm>
              <ns1:off x="5890427" y="1666864"/>
              <ns1:ext cx="3375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Awareness has increased, and inquiries from the web</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have also increased.</ns1:t>
              </ns1:r>
              <ns1:endParaRPr b="0" i="0" sz="1800" u="none" cap="none" strike="noStrike">
                <ns1:solidFill>
                  <ns1:schemeClr val="accent4"/>
                </ns1:solidFill>
                <ns1:latin typeface="BIZ UDPGothic"/>
                <ns1:ea typeface="BIZ UDPGothic"/>
                <ns1:cs typeface="BIZ UDPGothic"/>
                <ns1:sym typeface="BIZ UDPGothic"/>
              </ns1:endParaRPr>
            </ns1:p>
          </ns0:txBody>
        </ns0:sp>
        <ns0:grpSp>
          <ns0:nvGrpSpPr>
            <ns0:cNvPr id="806" name="Google Shape;806;p31"/>
            <ns0:cNvGrpSpPr/>
            <ns0:nvPr/>
          </ns0:nvGrpSpPr>
          <ns0:grpSpPr>
            <ns1:xfrm>
              <ns1:off x="661722" y="1760197"/>
              <ns1:ext cx="663593" cy="663593"/>
              <ns1:chOff x="237744" y="2139837"/>
              <ns1:chExt cx="828885" cy="828885"/>
            </ns1:xfrm>
          </ns0:grpSpPr>
          <ns0:sp>
            <ns0:nvSpPr>
              <ns0:cNvPr id="807" name="Google Shape;807;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8" name="Google Shape;808;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09" name="Google Shape;809;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0" name="Google Shape;810;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1" name="Google Shape;811;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12" name="Google Shape;812;p31"/>
            <ns0:cNvGrpSpPr/>
            <ns0:nvPr/>
          </ns0:nvGrpSpPr>
          <ns0:grpSpPr>
            <ns1:xfrm>
              <ns1:off x="9526607" y="2584378"/>
              <ns1:ext cx="663593" cy="663593"/>
              <ns1:chOff x="237744" y="2139837"/>
              <ns1:chExt cx="828885" cy="828885"/>
            </ns1:xfrm>
          </ns0:grpSpPr>
          <ns0:sp>
            <ns0:nvSpPr>
              <ns0:cNvPr id="813" name="Google Shape;813;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4" name="Google Shape;814;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5" name="Google Shape;815;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6" name="Google Shape;816;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7" name="Google Shape;817;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18" name="Google Shape;818;p31"/>
            <ns0:cNvSpPr/>
            <ns0:nvPr/>
          </ns0:nvSpPr>
          <ns0:spPr>
            <ns1:xfrm>
              <ns1:off x="2028085" y="1640778"/>
              <ns1:ext cx="3462528" cy="750588"/>
            </ns1:xfrm>
            <ns1:prstGeom prst="wedgeRoundRectCallout">
              <ns1:avLst>
                <ns1:gd fmla="val -67576" name="adj1"/>
                <ns1:gd fmla="val 9984" name="adj2"/>
                <ns1:gd fmla="val 16667" name="adj3"/>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19" name="Google Shape;819;p31"/>
            <ns0:cNvSpPr txBox="1"/>
            <ns0:nvPr/>
          </ns0:nvSpPr>
          <ns0:spPr>
            <ns1:xfrm>
              <ns1:off x="2466049" y="1691700"/>
              <ns1:ext cx="25866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The audience turnout is good,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and it leads to business negotiations.</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820" name="Google Shape;820;p31"/>
            <ns0:cNvCxnSpPr/>
            <ns0:nvPr/>
          </ns0:nvCxnSpPr>
          <ns0:spPr>
            <ns1:xfrm>
              <ns1:off x="634709" y="1677353"/>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21" name="Google Shape;821;p31"/>
            <ns0:cNvCxnSpPr/>
            <ns0:nvPr/>
          </ns0:nvCxnSpPr>
          <ns0:spPr>
            <ns1:xfrm>
              <ns1:off x="571659" y="1784459"/>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nvGrpSpPr>
            <ns0:cNvPr id="822" name="Google Shape;822;p31"/>
            <ns0:cNvGrpSpPr/>
            <ns0:nvPr/>
          </ns0:nvGrpSpPr>
          <ns0:grpSpPr>
            <ns1:xfrm>
              <ns1:off x="10156999" y="1542644"/>
              <ns1:ext cx="843046" cy="664977"/>
              <ns1:chOff x="1509459" y="3399061"/>
              <ns1:chExt cx="843046" cy="664977"/>
            </ns1:xfrm>
          </ns0:grpSpPr>
          <ns0:grpSp>
            <ns0:nvGrpSpPr>
              <ns0:cNvPr id="823" name="Google Shape;823;p31"/>
              <ns0:cNvGrpSpPr/>
              <ns0:nvPr/>
            </ns0:nvGrpSpPr>
            <ns0:grpSpPr>
              <ns1:xfrm>
                <ns1:off x="1509459" y="3400445"/>
                <ns1:ext cx="663593" cy="663593"/>
                <ns1:chOff x="237744" y="2139837"/>
                <ns1:chExt cx="828885" cy="828885"/>
              </ns1:xfrm>
            </ns0:grpSpPr>
            <ns0:sp>
              <ns0:nvSpPr>
                <ns0:cNvPr id="824" name="Google Shape;824;p31"/>
                <ns0:cNvSpPr/>
                <ns0:nvPr/>
              </ns0:nvSpPr>
              <ns0:spPr>
                <ns1:xfrm>
                  <ns1:off x="237744" y="2139837"/>
                  <ns1:ext cx="828885" cy="828885"/>
                </ns1:xfrm>
                <ns1:prstGeom prst="ellipse">
                  <ns1:avLst/>
                </ns1:prstGeom>
                <ns1:noFill/>
                <ns1:ln cap="flat" cmpd="sng" w="50800">
                  <ns1:solidFill>
                    <ns1:schemeClr val="lt1"/>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5" name="Google Shape;825;p31"/>
                <ns0:cNvSpPr/>
                <ns0:nvPr/>
              </ns0:nvSpPr>
              <ns0:spPr>
                <ns1:xfrm>
                  <ns1:off x="498649" y="2492001"/>
                  <ns1:ext cx="307075" cy="318956"/>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6" name="Google Shape;826;p31"/>
                <ns0:cNvSpPr/>
                <ns0:nvPr/>
              </ns0:nvSpPr>
              <ns0:spPr>
                <ns1:xfrm>
                  <ns1:off x="375485" y="2340671"/>
                  <ns1:ext cx="553403" cy="35327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7" name="Google Shape;827;p31"/>
                <ns0:cNvSpPr/>
                <ns0:nvPr/>
              </ns0:nvSpPr>
              <ns0:spPr>
                <ns1:xfrm>
                  <ns1:off x="422449"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28" name="Google Shape;828;p31"/>
                <ns0:cNvSpPr/>
                <ns0:nvPr/>
              </ns0:nvSpPr>
              <ns0:spPr>
                <ns1:xfrm>
                  <ns1:off x="746652" y="2407721"/>
                  <ns1:ext cx="135272" cy="135272"/>
                </ns1:xfrm>
                <ns1:prstGeom prst="ellipse">
                  <ns1:avLst/>
                </ns1:prstGeom>
                <ns1:solidFill>
                  <ns1:schemeClr val="lt1"/>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grpSp>
            <ns0:nvGrpSpPr>
              <ns0:cNvPr id="829" name="Google Shape;829;p31"/>
              <ns0:cNvGrpSpPr/>
              <ns0:nvPr/>
            </ns0:nvGrpSpPr>
            <ns0:grpSpPr>
              <ns1:xfrm rot="5620264">
                <ns1:off x="2192012" y="3394131"/>
                <ns1:ext cx="145895" cy="166090"/>
                <ns1:chOff x="2050345" y="3723892"/>
                <ns1:chExt cx="145895" cy="166090"/>
              </ns1:xfrm>
            </ns0:grpSpPr>
            <ns0:cxnSp>
              <ns0:nvCxnSpPr>
                <ns0:cNvPr id="830" name="Google Shape;830;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1" name="Google Shape;831;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grpSp>
        <ns0:grpSp>
          <ns0:nvGrpSpPr>
            <ns0:cNvPr id="832" name="Google Shape;832;p31"/>
            <ns0:cNvGrpSpPr/>
            <ns0:nvPr/>
          </ns0:nvGrpSpPr>
          <ns0:grpSpPr>
            <ns1:xfrm rot="-835720">
              <ns1:off x="9332478" y="2614243"/>
              <ns1:ext cx="145895" cy="166090"/>
              <ns1:chOff x="2050345" y="3723892"/>
              <ns1:chExt cx="145895" cy="166090"/>
            </ns1:xfrm>
          </ns0:grpSpPr>
          <ns0:cxnSp>
            <ns0:nvCxnSpPr>
              <ns0:cNvPr id="833" name="Google Shape;833;p31"/>
              <ns0:cNvCxnSpPr/>
              <ns0:nvPr/>
            </ns0:nvCxnSpPr>
            <ns0:spPr>
              <ns1:xfrm>
                <ns1:off x="2113395" y="3723892"/>
                <ns1:ext cx="82845" cy="127114"/>
              </ns1:xfrm>
              <ns1:prstGeom prst="straightConnector1">
                <ns1:avLst/>
              </ns1:prstGeom>
              <ns1:noFill/>
              <ns1:ln cap="flat" cmpd="sng" w="12700">
                <ns1:solidFill>
                  <ns1:schemeClr val="lt1"/>
                </ns1:solidFill>
                <ns1:prstDash val="solid"/>
                <ns1:miter lim="800000"/>
                <ns1:headEnd len="sm" w="sm" type="none"/>
                <ns1:tailEnd len="sm" w="sm" type="none"/>
              </ns1:ln>
            </ns0:spPr>
          </ns0:cxnSp>
          <ns0:cxnSp>
            <ns0:nvCxnSpPr>
              <ns0:cNvPr id="834" name="Google Shape;834;p31"/>
              <ns0:cNvCxnSpPr/>
              <ns0:nvPr/>
            </ns0:nvCxnSpPr>
            <ns0:spPr>
              <ns1:xfrm>
                <ns1:off x="2050345" y="3830998"/>
                <ns1:ext cx="90063" cy="58984"/>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cxnSp>
          <ns0:nvCxnSpPr>
            <ns0:cNvPr id="835" name="Google Shape;835;p31"/>
            <ns0:cNvCxnSpPr/>
            <ns0:nvPr/>
          </ns0:nvCxnSpPr>
          <ns0:spPr>
            <ns1:xfrm>
              <ns1:off x="514319" y="1884406"/>
              <ns1:ext cx="101391" cy="18901"/>
            </ns1:xfrm>
            <ns1:prstGeom prst="straightConnector1">
              <ns1:avLst/>
            </ns1:prstGeom>
            <ns1:noFill/>
            <ns1:ln cap="flat" cmpd="sng" w="12700">
              <ns1:solidFill>
                <ns1:schemeClr val="lt1"/>
              </ns1:solidFill>
              <ns1:prstDash val="solid"/>
              <ns1:miter lim="800000"/>
              <ns1:headEnd len="sm" w="sm" type="none"/>
              <ns1:tailEnd len="sm" w="sm" type="none"/>
            </ns1:ln>
          </ns0:spPr>
        </ns0:cxnSp>
      </ns0:grpSp>
      <ns0:sp>
        <ns0:nvSpPr>
          <ns0:cNvPr id="836" name="Google Shape;836;p31"/>
          <ns0:cNvSpPr txBox="1"/>
          <ns0:nvPr/>
        </ns0:nvSpPr>
        <ns0:spPr>
          <ns1:xfrm>
            <ns1:off x="1229415" y="5377031"/>
            <ns1:ext cx="9602400" cy="14772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For such customers,</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3600"/>
              <ns1:buFont typeface="Arial"/>
              <ns1:buNone/>
            </ns1:pPr>
            <ns1:r>
              <ns1:rPr b="0" i="0" lang="ja-JP" sz="2400" u="none" cap="none" strike="noStrike">
                <ns1:solidFill>
                  <ns1:schemeClr val="lt1"/>
                </ns1:solidFill>
                <ns1:latin typeface="BIZ UDPGothic"/>
                <ns1:ea typeface="BIZ UDPGothic"/>
                <ns1:cs typeface="BIZ UDPGothic"/>
                <ns1:sym typeface="BIZ UDPGothic"/>
              </ns1:rPr>
              <ns1:t>we offer the 'Majis</ns1:t>
            </ns1:r>
            <ns1:r>
              <ns1:rPr b="1" i="0" lang="ja-JP" sz="2400" u="none" cap="none" strike="noStrike">
                <ns1:solidFill>
                  <ns1:schemeClr val="accent5"/>
                </ns1:solidFill>
                <ns1:latin typeface="BIZ UDPGothic"/>
                <ns1:ea typeface="BIZ UDPGothic"/>
                <ns1:cs typeface="BIZ UDPGothic"/>
                <ns1:sym typeface="BIZ UDPGothic"/>
              </ns1:rPr>
              <ns1:t>emi Club Membership</ns1:t>
            </ns1:r>
            <ns1:r>
              <ns1:rPr b="0" i="0" lang="ja-JP" sz="2400" u="none" cap="none" strike="noStrike">
                <ns1:solidFill>
                  <ns1:schemeClr val="lt1"/>
                </ns1:solidFill>
                <ns1:latin typeface="BIZ UDPGothic"/>
                <ns1:ea typeface="BIZ UDPGothic"/>
                <ns1:cs typeface="BIZ UDPGothic"/>
                <ns1:sym typeface="BIZ UDPGothic"/>
              </ns1:rPr>
              <ns1:t> First 20 Participa</ns1:t>
            </ns1:r>
            <ns1:r>
              <ns1:rPr b="0" i="0" lang="ja-JP" sz="1800" u="none" cap="none" strike="noStrike">
                <ns1:solidFill>
                  <ns1:schemeClr val="lt1"/>
                </ns1:solidFill>
                <ns1:latin typeface="BIZ UDPGothic"/>
                <ns1:ea typeface="BIZ UDPGothic"/>
                <ns1:cs typeface="BIZ UDPGothic"/>
                <ns1:sym typeface="BIZ UDPGothic"/>
              </ns1:rPr>
              <ns1:t>nts Free' campaign.</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3600"/>
              <ns1:buFont typeface="Arial"/>
              <ns1:buNone/>
            </ns1:pPr>
            <ns1:r>
              <ns1:rPr b="0" i="0" lang="ja-JP" sz="3200" u="none" cap="none" strike="noStrike">
                <ns1:solidFill>
                  <ns1:schemeClr val="lt1"/>
                </ns1:solidFill>
                <ns1:latin typeface="BIZ UDPGothic"/>
                <ns1:ea typeface="BIZ UDPGothic"/>
                <ns1:cs typeface="BIZ UDPGothic"/>
                <ns1:sym typeface="BIZ UDPGothic"/>
              </ns1:rPr>
              <ns1:t>Please try Majisemi!</ns1:t>
            </ns1:r>
            <ns1:endParaRPr b="0" i="0" sz="3200" u="none" cap="none" strike="noStrike">
              <ns1:solidFill>
                <ns1:schemeClr val="lt1"/>
              </ns1:solidFill>
              <ns1:latin typeface="BIZ UDPGothic"/>
              <ns1:ea typeface="BIZ UDPGothic"/>
              <ns1:cs typeface="BIZ UDPGothic"/>
              <ns1:sym typeface="BIZ UDPGothic"/>
            </ns1:endParaRPr>
          </ns1:p>
        </ns0:txBody>
      </ns0:sp>
      <ns0:sp>
        <ns0:nvSpPr>
          <ns0:cNvPr id="837" name="Google Shape;837;p31"/>
          <ns0:cNvSpPr txBox="1"/>
          <ns0:nvPr/>
        </ns0:nvSpPr>
        <ns0:spPr>
          <ns1:xfrm>
            <ns1:off x="694000" y="4217851"/>
            <ns1:ext cx="10803900" cy="1316877"/>
          </ns1:xfrm>
          <ns1:prstGeom prst="rect">
            <ns1:avLst/>
          </ns1:prstGeom>
          <ns1:noFill/>
          <ns1:ln>
            <ns1:noFill/>
          </ns1:ln>
        </ns0:spPr>
        <ns0:txBody>
          <ns1:bodyPr anchorCtr="0" anchor="t" bIns="45700" lIns="91425" spcFirstLastPara="1" rIns="91425" wrap="square" tIns="45700">
            <ns1:normAutofit/>
          </ns1:bodyPr>
          <ns1:lstStyle/>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"Will the target companies really attend?"</ns1:t>
            </ns1:r>
            <ns1:endParaRPr b="1" i="0" sz="2800" u="none" cap="none" strike="noStrike">
              <ns1:solidFill>
                <ns1:srgbClr val="FAEFB1"/>
              </ns1:solidFill>
              <ns1:latin typeface="BIZ UDPGothic"/>
              <ns1:ea typeface="BIZ UDPGothic"/>
              <ns1:cs typeface="BIZ UDPGothic"/>
              <ns1:sym typeface="BIZ UDPGothic"/>
            </ns1:endParaRPr>
          </ns1:p>
          <ns1:p>
            <ns1:pPr indent="0" lvl="0" marL="0" marR="0" rtl="0" algn="ctr">
              <ns1:lnSpc>
                <ns1:spcPct val="136363"/>
              </ns1:lnSpc>
              <ns1:spcBef>
                <ns1:spcPts val="0"/>
              </ns1:spcBef>
              <ns1:spcAft>
                <ns1:spcPts val="0"/>
              </ns1:spcAft>
              <ns1:buClr>
                <ns1:schemeClr val="lt1"/>
              </ns1:buClr>
              <ns1:buSzPts val="2378"/>
              <ns1:buFont typeface="Arial"/>
              <ns1:buNone/>
            </ns1:pPr>
            <ns1:r>
              <ns1:rPr b="1" i="0" lang="ja-JP" sz="2800" u="none" cap="none" strike="noStrike">
                <ns1:solidFill>
                  <ns1:srgbClr val="FAEFB1"/>
                </ns1:solidFill>
                <ns1:latin typeface="BIZ UDPGothic"/>
                <ns1:ea typeface="BIZ UDPGothic"/>
                <ns1:cs typeface="BIZ UDPGothic"/>
                <ns1:sym typeface="BIZ UDPGothic"/>
              </ns1:rPr>
              <ns1:t>"How much easier will the operation become?"</ns1:t>
            </ns1:r>
            <ns1:endParaRPr b="1" i="0" sz="2800" u="none" cap="none" strike="noStrike">
              <ns1:solidFill>
                <ns1:srgbClr val="FAEFB1"/>
              </ns1:solidFill>
              <ns1:latin typeface="BIZ UDPGothic"/>
              <ns1:ea typeface="BIZ UDPGothic"/>
              <ns1:cs typeface="BIZ UDPGothic"/>
              <ns1:sym typeface="BIZ UDPGothic"/>
            </ns1:endParaRPr>
          </ns1:p>
        </ns0:txBody>
      </ns0:sp>
      <ns0:sp>
        <ns0:nvSpPr>
          <ns0:cNvPr id="838" name="Google Shape;838;p31"/>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839" name="Google Shape;839;p31"/>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2.xml><?xml version="1.0" encoding="utf-8"?>
<ns0:sld xmlns:ns0="http://schemas.openxmlformats.org/presentationml/2006/main" xmlns:ns1="http://schemas.openxmlformats.org/drawingml/2006/main">
  <ns0:cSld>
    <ns0:spTree>
      <ns0:nvGrpSpPr>
        <ns0:cNvPr id="844" name="Shape 844"/>
        <ns0:cNvGrpSpPr/>
        <ns0:nvPr/>
      </ns0:nvGrpSpPr>
      <ns0:grpSpPr>
        <ns1:xfrm>
          <ns1:off x="0" y="0"/>
          <ns1:ext cx="0" cy="0"/>
          <ns1:chOff x="0" y="0"/>
          <ns1:chExt cx="0" cy="0"/>
        </ns1:xfrm>
      </ns0:grpSpPr>
      <ns0:sp>
        <ns0:nvSpPr>
          <ns0:cNvPr id="845" name="Google Shape;845;p32"/>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(For your reference) Other information</ns1:t>
            </ns1:r>
            <ns1:endParaRPr b="0" i="0" sz="1400" u="none" cap="none" strike="noStrike">
              <ns1:solidFill>
                <ns1:srgbClr val="000000"/>
              </ns1:solidFill>
              <ns1:latin typeface="Arial"/>
              <ns1:ea typeface="Arial"/>
              <ns1:cs typeface="Arial"/>
              <ns1:sym typeface="Arial"/>
            </ns1:endParaRPr>
          </ns1:p>
        </ns0:txBody>
      </ns0:sp>
      <ns0:sp>
        <ns0:nvSpPr>
          <ns0:cNvPr id="846" name="Google Shape;846;p3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47" name="Google Shape;847;p32"/>
          <ns0:cNvSpPr txBox="1"/>
          <ns0:nvPr/>
        </ns0:nvSpPr>
        <ns0:spPr>
          <ns1:xfrm>
            <ns1:off x="1361529" y="2392740"/>
            <ns1:ext cx="3417989"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2000" u="none" cap="none" strike="noStrike">
                <ns1:solidFill>
                  <ns1:schemeClr val="accent4"/>
                </ns1:solidFill>
                <ns1:latin typeface="BIZ UDPGothic"/>
                <ns1:ea typeface="BIZ UDPGothic"/>
                <ns1:cs typeface="BIZ UDPGothic"/>
                <ns1:sym typeface="BIZ UDPGothic"/>
              </ns1:rPr>
              <ns1:t>~Please check later~</ns1:t>
            </ns1:r>
            <ns1:endParaRPr b="0" i="0" sz="20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33.xml><?xml version="1.0" encoding="utf-8"?>
<ns0:sld xmlns:ns0="http://schemas.openxmlformats.org/presentationml/2006/main" xmlns:ns1="http://schemas.openxmlformats.org/drawingml/2006/main" xmlns:ns2="http://schemas.openxmlformats.org/officeDocument/2006/relationships">
  <ns0:cSld>
    <ns0:spTree>
      <ns0:nvGrpSpPr>
        <ns0:cNvPr id="851" name="Shape 851"/>
        <ns0:cNvGrpSpPr/>
        <ns0:nvPr/>
      </ns0:nvGrpSpPr>
      <ns0:grpSpPr>
        <ns1:xfrm>
          <ns1:off x="0" y="0"/>
          <ns1:ext cx="0" cy="0"/>
          <ns1:chOff x="0" y="0"/>
          <ns1:chExt cx="0" cy="0"/>
        </ns1:xfrm>
      </ns0:grpSpPr>
      <ns0:sp>
        <ns0:nvSpPr>
          <ns0:cNvPr id="852" name="Google Shape;852;p33"/>
          <ns0:cNvSpPr/>
          <ns0:nvPr/>
        </ns0:nvSpPr>
        <ns0:spPr>
          <ns1:xfrm>
            <ns1:off x="301520" y="1599912"/>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53" name="Google Shape;853;p33"/>
          <ns0:cNvSpPr txBox="1"/>
          <ns0:nvPr/>
        </ns0:nvSpPr>
        <ns0:spPr>
          <ns1:xfrm>
            <ns1:off x="801958" y="2256028"/>
            <ns1:ext cx="948627" cy="33855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Planning</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アイコン&#10;&#10;自動的に生成された説明" id="854" name="Google Shape;854;p33"/>
          <ns0:cNvPicPr preferRelativeResize="0"/>
          <ns0:nvPr/>
        </ns0:nvPicPr>
        <ns0:blipFill rotWithShape="1">
          <ns1:blip ns2:embed="rId3">
            <ns1:alphaModFix/>
          </ns1:blip>
          <ns1:srcRect b="0" l="0" r="0" t="0"/>
          <ns1:stretch/>
        </ns0:blipFill>
        <ns0:spPr>
          <ns1:xfrm>
            <ns1:off x="1057966" y="1710082"/>
            <ns1:ext cx="538210" cy="543336"/>
          </ns1:xfrm>
          <ns1:prstGeom prst="rect">
            <ns1:avLst/>
          </ns1:prstGeom>
          <ns1:noFill/>
          <ns1:ln>
            <ns1:noFill/>
          </ns1:ln>
        </ns0:spPr>
      </ns0:pic>
      <ns0:cxnSp>
        <ns0:nvCxnSpPr>
          <ns0:cNvPr id="855" name="Google Shape;855;p33"/>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856" name="Google Shape;856;p33"/>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57" name="Google Shape;857;p33"/>
          <ns0:cNvSpPr txBox="1"/>
          <ns0:nvPr/>
        </ns0:nvSpPr>
        <ns0:spPr>
          <ns1:xfrm>
            <ns1:off x="221196" y="101835"/>
            <ns1:ext cx="62304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858" name="Google Shape;858;p33"/>
          <ns0:cNvSpPr/>
          <ns0:nvPr/>
        </ns0:nvSpPr>
        <ns0:spPr>
          <ns1:xfrm>
            <ns1:off x="301520" y="1240985"/>
            <ns1:ext cx="11455436"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859" name="Google Shape;859;p33"/>
          <ns0:cNvSpPr txBox="1"/>
          <ns0:nvPr/>
        </ns0:nvSpPr>
        <ns0:spPr>
          <ns1:xfrm>
            <ns1:off x="252548" y="763664"/>
            <ns1:ext cx="6074754" cy="709199"/>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Delegate your webinar operations to us</ns1:t>
            </ns1:r>
            <ns1:endParaRPr b="0" i="0" sz="1400" u="none" cap="none" strike="noStrike">
              <ns1:solidFill>
                <ns1:srgbClr val="000000"/>
              </ns1:solidFill>
              <ns1:latin typeface="Arial"/>
              <ns1:ea typeface="Arial"/>
              <ns1:cs typeface="Arial"/>
              <ns1:sym typeface="Arial"/>
            </ns1:endParaRPr>
          </ns1:p>
        </ns0:txBody>
      </ns0:sp>
      <ns0:sp>
        <ns0:nvSpPr>
          <ns0:cNvPr id="860" name="Google Shape;860;p33"/>
          <ns0:cNvSpPr/>
          <ns0:nvPr/>
        </ns0:nvSpPr>
        <ns0:spPr>
          <ns1:xfrm>
            <ns1:off x="301520" y="1586760"/>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1" name="Google Shape;861;p33"/>
          <ns0:cNvSpPr txBox="1"/>
          <ns0:nvPr/>
        </ns0:nvSpPr>
        <ns0:spPr>
          <ns1:xfrm>
            <ns1:off x="2117479" y="1663570"/>
            <ns1:ext cx="989672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A dedicated planning manager will create the title and announcement text!</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862" name="Google Shape;862;p33"/>
          <ns0:cNvSpPr/>
          <ns0:nvPr/>
        </ns0:nvSpPr>
        <ns0:spPr>
          <ns1:xfrm>
            <ns1:off x="301520" y="4108282"/>
            <ns1:ext cx="11439456" cy="2429277"/>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Arial"/>
                <ns1:ea typeface="Arial"/>
                <ns1:cs typeface="Arial"/>
                <ns1:sym typeface="Arial"/>
              </ns1:rPr>
              <ns1:t>　　　　　　　</ns1:t>
            </ns1:r>
            <ns1:endParaRPr b="0" i="0" sz="2800" u="none" cap="none" strike="noStrike">
              <ns1:solidFill>
                <ns1:schemeClr val="accent4"/>
              </ns1:solidFill>
              <ns1:latin typeface="Arial"/>
              <ns1:ea typeface="Arial"/>
              <ns1:cs typeface="Arial"/>
              <ns1:sym typeface="Arial"/>
            </ns1:endParaRPr>
          </ns1:p>
        </ns0:txBody>
      </ns0:sp>
      <ns0:sp>
        <ns0:nvSpPr>
          <ns0:cNvPr id="863" name="Google Shape;863;p33"/>
          <ns0:cNvSpPr txBox="1"/>
          <ns0:nvPr/>
        </ns0:nvSpPr>
        <ns0:spPr>
          <ns1:xfrm>
            <ns1:off x="2145538" y="2189387"/>
            <ns1:ext cx="9865549"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 Majisemi planning specialist with IT knowledge will collaborate with you to create a webinar plan that achieves audience acquisition and business negotiations.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4" name="Google Shape;864;p33"/>
          <ns0:cNvSpPr/>
          <ns0:nvPr/>
        </ns0:nvSpPr>
        <ns0:spPr>
          <ns1:xfrm>
            <ns1:off x="301520" y="4102056"/>
            <ns1:ext cx="11455436" cy="109888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sp>
        <ns0:nvSpPr>
          <ns0:cNvPr id="865" name="Google Shape;865;p33"/>
          <ns0:cNvSpPr txBox="1"/>
          <ns0:nvPr/>
        </ns0:nvSpPr>
        <ns0:spPr>
          <ns1:xfrm>
            <ns1:off x="2117479" y="4165714"/>
            <ns1:ext cx="9896721" cy="43088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200"/>
              <ns1:buFont typeface="Arial"/>
              <ns1:buNone/>
            </ns1:pPr>
            <ns1:r>
              <ns1:rPr b="1" i="0" lang="ja-JP" sz="2200" u="none" cap="none" strike="noStrike">
                <ns1:solidFill>
                  <ns1:schemeClr val="lt1"/>
                </ns1:solidFill>
                <ns1:latin typeface="BIZ UDPGothic"/>
                <ns1:ea typeface="BIZ UDPGothic"/>
                <ns1:cs typeface="BIZ UDPGothic"/>
                <ns1:sym typeface="BIZ UDPGothic"/>
              </ns1:rPr>
              <ns1:t>Attendants (seminar secretariat) will support you until the webinar is hosted!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6" name="Google Shape;866;p33"/>
          <ns0:cNvSpPr txBox="1"/>
          <ns0:nvPr/>
        </ns0:nvSpPr>
        <ns0:spPr>
          <ns1:xfrm>
            <ns1:off x="2145539" y="4602631"/>
            <ns1:ext cx="9865548"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An attendant with experience in operating 1,000 seminars annually will accompany you up to the seminar.</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Feel free to consult us about any issues!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67" name="Google Shape;867;p33"/>
          <ns0:cNvSpPr txBox="1"/>
          <ns0:nvPr/>
        </ns0:nvSpPr>
        <ns0:spPr>
          <ns1:xfrm>
            <ns1:off x="461083" y="4664218"/>
            <ns1:ext cx="1630376"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Attendant</ns1:t>
            </ns1:r>
            <ns1:endParaRPr b="1" i="0" sz="1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 administration)</ns1:t>
            </ns1:r>
            <ns1:endParaRPr b="0" i="0" sz="1100" u="none" cap="none" strike="noStrike">
              <ns1:solidFill>
                <ns1:srgbClr val="000000"/>
              </ns1:solidFill>
              <ns1:latin typeface="BIZ UDPGothic"/>
              <ns1:ea typeface="BIZ UDPGothic"/>
              <ns1:cs typeface="BIZ UDPGothic"/>
              <ns1:sym typeface="BIZ UDPGothic"/>
            </ns1:endParaRPr>
          </ns1:p>
        </ns0:txBody>
      </ns0:sp>
      <ns0:pic>
        <ns0:nvPicPr>
          <ns0:cNvPr descr="ロゴ, アイコン&#10;&#10;自動的に生成された説明" id="868" name="Google Shape;868;p33"/>
          <ns0:cNvPicPr preferRelativeResize="0"/>
          <ns0:nvPr/>
        </ns0:nvPicPr>
        <ns0:blipFill rotWithShape="1">
          <ns1:blip ns2:embed="rId4">
            <ns1:alphaModFix/>
          </ns1:blip>
          <ns1:srcRect b="0" l="0" r="0" t="0"/>
          <ns1:stretch/>
        </ns0:blipFill>
        <ns0:spPr>
          <ns1:xfrm>
            <ns1:off x="954179" y="4141747"/>
            <ns1:ext cx="644185" cy="548242"/>
          </ns1:xfrm>
          <ns1:prstGeom prst="rect">
            <ns1:avLst/>
          </ns1:prstGeom>
          <ns1:noFill/>
          <ns1:ln>
            <ns1:noFill/>
          </ns1:ln>
        </ns0:spPr>
      </ns0:pic>
      <ns0:sp>
        <ns0:nvSpPr>
          <ns0:cNvPr id="869" name="Google Shape;869;p33"/>
          <ns0:cNvSpPr/>
          <ns0:nvPr/>
        </ns0:nvSpPr>
        <ns0:spPr>
          <ns1:xfrm>
            <ns1:off x="584950" y="2832425"/>
            <ns1:ext cx="2703300" cy="1098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 application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You will enter the product name, product information, target, and pain points into the management system.</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870" name="Google Shape;870;p33"/>
          <ns0:cNvSpPr txBox="1"/>
          <ns0:nvPr/>
        </ns0:nvSpPr>
        <ns0:spPr>
          <ns1:xfrm>
            <ns1:off x="6775924" y="3421089"/>
            <ns1:ext cx="87556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By email</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Confirmation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1" name="Google Shape;871;p33"/>
          <ns0:cNvSpPr txBox="1"/>
          <ns0:nvPr/>
        </ns0:nvSpPr>
        <ns0:spPr>
          <ns1:xfrm>
            <ns1:off x="10469220" y="2861070"/>
            <ns1:ext cx="1239300" cy="954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 our company</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publication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2" name="Google Shape;872;p33"/>
          <ns0:cNvSpPr/>
          <ns0:nvPr/>
        </ns0:nvSpPr>
        <ns0:spPr>
          <ns1:xfrm>
            <ns1:off x="391150" y="2744400"/>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STEP1</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3" name="Google Shape;873;p33"/>
          <ns0:cNvSpPr/>
          <ns0:nvPr/>
        </ns0:nvSpPr>
        <ns0:spPr>
          <ns1:xfrm>
            <ns1:off x="3560225" y="2845325"/>
            <ns1:ext cx="3192900" cy="10860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 one-hour meeting will be held online.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Details will be adjusted based on prior information.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4" name="Google Shape;874;p33"/>
          <ns0:cNvSpPr/>
          <ns0:nvPr/>
        </ns0:nvSpPr>
        <ns0:spPr>
          <ns1:xfrm>
            <ns1:off x="3405126" y="2744400"/>
            <ns1:ext cx="7464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STEP2</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5" name="Google Shape;875;p33"/>
          <ns0:cNvSpPr/>
          <ns0:nvPr/>
        </ns0:nvSpPr>
        <ns0:spPr>
          <ns1:xfrm>
            <ns1:off x="7651475" y="2868325"/>
            <ns1:ext cx="2663400" cy="1062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Plan finalized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Press the approval button in the management system to finalize the plan.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76" name="Google Shape;876;p33"/>
          <ns0:cNvSpPr/>
          <ns0:nvPr/>
        </ns0:nvSpPr>
        <ns0:spPr>
          <ns1:xfrm>
            <ns1:off x="7523242" y="2754425"/>
            <ns1:ext cx="8115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STEP3</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77" name="Google Shape;877;p33"/>
          <ns0:cNvSpPr/>
          <ns0:nvPr/>
        </ns0:nvSpPr>
        <ns0:spPr>
          <ns1:xfrm rot="5400000">
            <ns1:off x="10267163" y="3251764"/>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8" name="Google Shape;878;p33"/>
          <ns0:cNvSpPr/>
          <ns0:nvPr/>
        </ns0:nvSpPr>
        <ns0:spPr>
          <ns1:xfrm rot="5400000">
            <ns1:off x="6706885" y="3225002"/>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79" name="Google Shape;879;p33"/>
          <ns0:cNvSpPr/>
          <ns0:nvPr/>
        </ns0:nvSpPr>
        <ns0:spPr>
          <ns1:xfrm rot="5400000">
            <ns1:off x="3234851" y="322498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0" name="Google Shape;880;p33"/>
          <ns0:cNvSpPr/>
          <ns0:nvPr/>
        </ns0:nvSpPr>
        <ns0:spPr>
          <ns1:xfrm>
            <ns1:off x="594603" y="5271240"/>
            <ns1:ext cx="214190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Launch of the event page</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5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Create registration page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1" name="Google Shape;881;p33"/>
          <ns0:cNvSpPr/>
          <ns0:nvPr/>
        </ns0:nvSpPr>
        <ns0:spPr>
          <ns1:xfrm>
            <ns1:off x="400814"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STEP4</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2" name="Google Shape;882;p33"/>
          <ns0:cNvSpPr/>
          <ns0:nvPr/>
        </ns0:nvSpPr>
        <ns0:spPr>
          <ns1:xfrm rot="5400000">
            <ns1:off x="2685716"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3" name="Google Shape;883;p33"/>
          <ns0:cNvSpPr/>
          <ns0:nvPr/>
        </ns0:nvSpPr>
        <ns0:spPr>
          <ns1:xfrm>
            <ns1:off x="3404538" y="5271240"/>
            <ns1:ext cx="1708047"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Handle registrants</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・Respond to inquiri</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es
・Send reminders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・Issue participant URLs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4" name="Google Shape;884;p33"/>
          <ns0:cNvSpPr/>
          <ns0:nvPr/>
        </ns0:nvSpPr>
        <ns0:spPr>
          <ns1:xfrm>
            <ns1:off x="2776895" y="5234016"/>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 5</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885" name="Google Shape;885;p33"/>
          <ns0:cNvSpPr/>
          <ns0:nvPr/>
        </ns0:nvSpPr>
        <ns0:spPr>
          <ns1:xfrm rot="5400000">
            <ns1:off x="5061797" y="5739998"/>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6" name="Google Shape;886;p33"/>
          <ns0:cNvSpPr/>
          <ns0:nvPr/>
        </ns0:nvSpPr>
        <ns0:spPr>
          <ns1:xfrm>
            <ns1:off x="5415676" y="5258088"/>
            <ns1:ext cx="2675481"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Rehearsal</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・Confirm schedule and requests for th</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e day
・Check speaker’s connection env</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ironment
・Confirm preparation status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87" name="Google Shape;887;p33"/>
          <ns0:cNvSpPr/>
          <ns0:nvPr/>
        </ns0:nvSpPr>
        <ns0:spPr>
          <ns1:xfrm>
            <ns1:off x="5170572" y="5220864"/>
            <ns1:ext cx="821700" cy="287700"/>
          </ns1:xfrm>
          <ns1:prstGeom prst="rect">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STEP6</ns1:t>
            </ns1:r>
            <ns1:endParaRPr b="1" i="0" sz="1000" u="none" cap="none" strike="noStrike">
              <ns1:solidFill>
                <ns1:schemeClr val="accent4"/>
              </ns1:solidFill>
              <ns1:latin typeface="BIZ UDPGothic"/>
              <ns1:ea typeface="BIZ UDPGothic"/>
              <ns1:cs typeface="BIZ UDPGothic"/>
              <ns1:sym typeface="BIZ UDPGothic"/>
            </ns1:endParaRPr>
          </ns1:p>
        </ns0:txBody>
      </ns0:sp>
      <ns0:sp>
        <ns0:nvSpPr>
          <ns0:cNvPr id="888" name="Google Shape;888;p33"/>
          <ns0:cNvSpPr/>
          <ns0:nvPr/>
        </ns0:nvSpPr>
        <ns0:spPr>
          <ns1:xfrm rot="5400000">
            <ns1:off x="8052274" y="5726866"/>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89" name="Google Shape;889;p33"/>
          <ns0:cNvSpPr/>
          <ns0:nvPr/>
        </ns0:nvSpPr>
        <ns0:spPr>
          <ns1:xfrm>
            <ns1:off x="8359402" y="5246604"/>
            <ns1:ext cx="1640054" cy="1188085"/>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On the day</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・Moderation</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・Collect surveys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890" name="Google Shape;890;p33"/>
          <ns0:cNvSpPr/>
          <ns0:nvPr/>
        </ns0:nvSpPr>
        <ns0:spPr>
          <ns1:xfrm rot="5400000">
            <ns1:off x="9954035"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1" name="Google Shape;891;p33"/>
          <ns0:cNvSpPr/>
          <ns0:nvPr/>
        </ns0:nvSpPr>
        <ns0:spPr>
          <ns1:xfrm>
            <ns1:off x="10267700" y="5261235"/>
            <ns1:ext cx="1371094" cy="1166896"/>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Report creation</ns1:t>
            </ns1:r>
            <ns1:endParaRPr b="0" i="0" sz="1050" u="none" cap="none" strike="noStrike">
              <ns1:solidFill>
                <ns1:schemeClr val="accent4"/>
              </ns1:solidFill>
              <ns1:latin typeface="BIZ UDPGothic"/>
              <ns1:ea typeface="BIZ UDPGothic"/>
              <ns1:cs typeface="BIZ UDPGothic"/>
              <ns1:sym typeface="BIZ UDPGothic"/>
            </ns1:endParaRPr>
          </ns1:p>
        </ns0:txBody>
      </ns0:sp>
      <ns0:grpSp>
        <ns0:nvGrpSpPr>
          <ns0:cNvPr id="892" name="Google Shape;892;p33"/>
          <ns0:cNvGrpSpPr/>
          <ns0:nvPr/>
        </ns0:nvGrpSpPr>
        <ns0:grpSpPr>
          <ns1:xfrm rot="-721227">
            <ns1:off x="7013610" y="2941875"/>
            <ns1:ext cx="379952" cy="459675"/>
            <ns1:chOff x="5943600" y="6791161"/>
            <ns1:chExt cx="1056873" cy="1265969"/>
          </ns1:xfrm>
        </ns0:grpSpPr>
        <ns0:sp>
          <ns0:nvSpPr>
            <ns0:cNvPr id="893" name="Google Shape;893;p33"/>
            <ns0:cNvSpPr/>
            <ns0:nvPr/>
          </ns0:nvSpPr>
          <ns0:spPr>
            <ns1:xfrm>
              <ns1:off x="5943600" y="7315200"/>
              <ns1:ext cx="1049798" cy="741930"/>
            </ns1:xfrm>
            <ns1:prstGeom prst="rect">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894" name="Google Shape;894;p33"/>
            <ns0:cNvSpPr/>
            <ns0:nvPr/>
          </ns0:nvSpPr>
          <ns0:spPr>
            <ns1:xfrm rot="-2700000">
              <ns1:off x="6098378" y="6945936"/>
              <ns1:ext cx="747320" cy="747320"/>
            </ns1:xfrm>
            <ns1:prstGeom prst="rtTriangle">
              <ns1:avLst/>
            </ns1:prstGeom>
            <ns1:solidFill>
              <ns1:schemeClr val="lt1"/>
            </ns1:solidFill>
            <ns1:ln cap="flat" cmpd="sng" w="12700">
              <ns1:solidFill>
                <ns1:schemeClr val="accent4"/>
              </ns1:solidFill>
              <ns1:prstDash val="solid"/>
              <ns1:miter lim="800000"/>
              <ns1:headEnd len="sm" w="sm" type="none"/>
              <ns1:tailEnd len="sm" w="sm" type="none"/>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sp>
        <ns0:nvSpPr>
          <ns0:cNvPr id="895" name="Google Shape;895;p33"/>
          <ns0:cNvSpPr/>
          <ns0:nvPr/>
        </ns0:nvSpPr>
        <ns0:spPr>
          <ns1:xfrm rot="5400000">
            <ns1:off x="321042" y="5715362"/>
            <ns1:ext cx="335280" cy="17272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896" name="Google Shape;896;p33"/>
          <ns0:cNvGrpSpPr/>
          <ns0:nvPr/>
        </ns0:nvGrpSpPr>
        <ns0:grpSpPr>
          <ns1:xfrm>
            <ns1:off x="7366270" y="5034687"/>
            <ns1:ext cx="875622" cy="678944"/>
            <ns1:chOff x="7366270" y="5034687"/>
            <ns1:chExt cx="875622" cy="678944"/>
          </ns1:xfrm>
        </ns0:grpSpPr>
        <ns0:sp>
          <ns0:nvSpPr>
            <ns0:cNvPr id="897" name="Google Shape;897;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898" name="Google Shape;898;p33"/>
            <ns0:cNvSpPr txBox="1"/>
            <ns0:nvPr/>
          </ns0:nvSpPr>
          <ns0:spPr>
            <ns1:xfrm>
              <ns1:off x="7366270" y="5386269"/>
              <ns1:ext cx="875622" cy="2461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00" u="none" cap="none" strike="noStrike">
                  <ns1:solidFill>
                    <ns1:schemeClr val="accent4"/>
                  </ns1:solidFill>
                  <ns1:latin typeface="BIZ UDPGothic"/>
                  <ns1:ea typeface="BIZ UDPGothic"/>
                  <ns1:cs typeface="BIZ UDPGothic"/>
                  <ns1:sym typeface="BIZ UDPGothic"/>
                </ns1:rPr>
                <ns1:t>Cast</ns1:t>
              </ns1:r>
              <ns1:endParaRPr b="0" i="0" sz="100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899" name="Google Shape;899;p33"/>
            <ns0:cNvPicPr preferRelativeResize="0"/>
            <ns0:nvPr/>
          </ns0:nvPicPr>
          <ns0:blipFill rotWithShape="1">
            <ns1:blip ns2:embed="rId5">
              <ns1:alphaModFix/>
            </ns1:blip>
            <ns1:srcRect b="15736" l="0" r="0" t="0"/>
            <ns1:stretch/>
          </ns0:blipFill>
          <ns0:spPr>
            <ns1:xfrm>
              <ns1:off x="7638252" y="5056360"/>
              <ns1:ext cx="437032" cy="368257"/>
            </ns1:xfrm>
            <ns1:prstGeom prst="rect">
              <ns1:avLst/>
            </ns1:prstGeom>
            <ns1:noFill/>
            <ns1:ln>
              <ns1:noFill/>
            </ns1:ln>
          </ns0:spPr>
        </ns0:pic>
        <ns0:pic>
          <ns0:nvPicPr>
            <ns0:cNvPr descr="無線マイク 単色塗りつぶし" id="900" name="Google Shape;900;p33"/>
            <ns0:cNvPicPr preferRelativeResize="0"/>
            <ns0:nvPr/>
          </ns0:nvPicPr>
          <ns0:blipFill rotWithShape="1">
            <ns1:blip ns2:embed="rId6">
              <ns1:alphaModFix/>
            </ns1:blip>
            <ns1:srcRect b="0" l="0" r="0" t="0"/>
            <ns1:stretch/>
          </ns0:blipFill>
          <ns0:spPr>
            <ns1:xfrm>
              <ns1:off x="7531374" y="5184078"/>
              <ns1:ext cx="250314" cy="250314"/>
            </ns1:xfrm>
            <ns1:prstGeom prst="rect">
              <ns1:avLst/>
            </ns1:prstGeom>
            <ns1:noFill/>
            <ns1:ln>
              <ns1:noFill/>
            </ns1:ln>
          </ns0:spPr>
        </ns0:pic>
      </ns0:grpSp>
      <ns0:grpSp>
        <ns0:nvGrpSpPr>
          <ns0:cNvPr id="901" name="Google Shape;901;p33"/>
          <ns0:cNvGrpSpPr/>
          <ns0:nvPr/>
        </ns0:nvGrpSpPr>
        <ns0:grpSpPr>
          <ns1:xfrm>
            <ns1:off x="9288838" y="5034687"/>
            <ns1:ext cx="875622" cy="678944"/>
            <ns1:chOff x="7366270" y="5034687"/>
            <ns1:chExt cx="875622" cy="678944"/>
          </ns1:xfrm>
        </ns0:grpSpPr>
        <ns0:sp>
          <ns0:nvSpPr>
            <ns0:cNvPr id="902" name="Google Shape;902;p33"/>
            <ns0:cNvSpPr/>
            <ns0:nvPr/>
          </ns0:nvSpPr>
          <ns0:spPr>
            <ns1:xfrm>
              <ns1:off x="7462657" y="5034687"/>
              <ns1:ext cx="678944" cy="678944"/>
            </ns1:xfrm>
            <ns1:prstGeom prst="ellipse">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03" name="Google Shape;903;p33"/>
            <ns0:cNvSpPr txBox="1"/>
            <ns0:nvPr/>
          </ns0:nvSpPr>
          <ns0:spPr>
            <ns1:xfrm>
              <ns1:off x="7366270" y="5386269"/>
              <ns1:ext cx="875622" cy="25387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050" u="none" cap="none" strike="noStrike">
                  <ns1:solidFill>
                    <ns1:schemeClr val="accent4"/>
                  </ns1:solidFill>
                  <ns1:latin typeface="BIZ UDPGothic"/>
                  <ns1:ea typeface="BIZ UDPGothic"/>
                  <ns1:cs typeface="BIZ UDPGothic"/>
                  <ns1:sym typeface="BIZ UDPGothic"/>
                </ns1:rPr>
                <ns1:t>Cast</ns1:t>
              </ns1:r>
              <ns1:endParaRPr b="0" i="0" sz="1050" u="none" cap="none" strike="noStrike">
                <ns1:solidFill>
                  <ns1:schemeClr val="accent4"/>
                </ns1:solidFill>
                <ns1:latin typeface="BIZ UDPGothic"/>
                <ns1:ea typeface="BIZ UDPGothic"/>
                <ns1:cs typeface="BIZ UDPGothic"/>
                <ns1:sym typeface="BIZ UDPGothic"/>
              </ns1:endParaRPr>
            </ns1:p>
          </ns0:txBody>
        </ns0:sp>
        <ns0:pic>
          <ns0:nvPicPr>
            <ns0:cNvPr descr="オフィス ワーカー (女性) 単色塗りつぶし" id="904" name="Google Shape;904;p33"/>
            <ns0:cNvPicPr preferRelativeResize="0"/>
            <ns0:nvPr/>
          </ns0:nvPicPr>
          <ns0:blipFill rotWithShape="1">
            <ns1:blip ns2:embed="rId5">
              <ns1:alphaModFix/>
            </ns1:blip>
            <ns1:srcRect b="15736" l="0" r="0" t="0"/>
            <ns1:stretch/>
          </ns0:blipFill>
          <ns0:spPr>
            <ns1:xfrm>
              <ns1:off x="7638252" y="5061676"/>
              <ns1:ext cx="437032" cy="368257"/>
            </ns1:xfrm>
            <ns1:prstGeom prst="rect">
              <ns1:avLst/>
            </ns1:prstGeom>
            <ns1:noFill/>
            <ns1:ln>
              <ns1:noFill/>
            </ns1:ln>
          </ns0:spPr>
        </ns0:pic>
        <ns0:pic>
          <ns0:nvPicPr>
            <ns0:cNvPr descr="無線マイク 単色塗りつぶし" id="905" name="Google Shape;905;p33"/>
            <ns0:cNvPicPr preferRelativeResize="0"/>
            <ns0:nvPr/>
          </ns0:nvPicPr>
          <ns0:blipFill rotWithShape="1">
            <ns1:blip ns2:embed="rId6">
              <ns1:alphaModFix/>
            </ns1:blip>
            <ns1:srcRect b="0" l="0" r="0" t="0"/>
            <ns1:stretch/>
          </ns0:blipFill>
          <ns0:spPr>
            <ns1:xfrm>
              <ns1:off x="7531374" y="5189394"/>
              <ns1:ext cx="250314" cy="250314"/>
            </ns1:xfrm>
            <ns1:prstGeom prst="rect">
              <ns1:avLst/>
            </ns1:prstGeom>
            <ns1:noFill/>
            <ns1:ln>
              <ns1:noFill/>
            </ns1:ln>
          </ns0:spPr>
        </ns0:pic>
      </ns0:grpSp>
      <ns0:sp>
        <ns0:nvSpPr>
          <ns0:cNvPr id="906" name="Google Shape;906;p33"/>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07" name="Google Shape;907;p3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08" name="Google Shape;908;p3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4.xml><?xml version="1.0" encoding="utf-8"?>
<ns0:sld xmlns:ns0="http://schemas.openxmlformats.org/presentationml/2006/main" xmlns:ns1="http://schemas.openxmlformats.org/drawingml/2006/main" xmlns:ns2="http://schemas.openxmlformats.org/officeDocument/2006/relationships">
  <ns0:cSld>
    <ns0:spTree>
      <ns0:nvGrpSpPr>
        <ns0:cNvPr id="912" name="Shape 912"/>
        <ns0:cNvGrpSpPr/>
        <ns0:nvPr/>
      </ns0:nvGrpSpPr>
      <ns0:grpSpPr>
        <ns1:xfrm>
          <ns1:off x="0" y="0"/>
          <ns1:ext cx="0" cy="0"/>
          <ns1:chOff x="0" y="0"/>
          <ns1:chExt cx="0" cy="0"/>
        </ns1:xfrm>
      </ns0:grpSpPr>
      <ns0:sp>
        <ns0:nvSpPr>
          <ns0:cNvPr id="913" name="Google Shape;913;p34"/>
          <ns0:cNvSpPr/>
          <ns0:nvPr/>
        </ns0:nvSpPr>
        <ns0:spPr>
          <ns1:xfrm>
            <ns1:off x="285750" y="1549400"/>
            <ns1:ext cx="11472000" cy="651000"/>
          </ns1:xfrm>
          <ns1:prstGeom prst="round2SameRect">
            <ns1:avLst>
              <ns1:gd fmla="val 12044" name="adj1"/>
              <ns1:gd fmla="val 0" name="adj2"/>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1" i="0" sz="1800" u="none" cap="none" strike="noStrike">
              <ns1:solidFill>
                <ns1:schemeClr val="lt1"/>
              </ns1:solidFill>
              <ns1:latin typeface="Arial"/>
              <ns1:ea typeface="Arial"/>
              <ns1:cs typeface="Arial"/>
              <ns1:sym typeface="Arial"/>
            </ns1:endParaRPr>
          </ns1:p>
        </ns0:txBody>
      </ns0:sp>
      <ns0:cxnSp>
        <ns0:nvCxnSpPr>
          <ns0:cNvPr id="914" name="Google Shape;914;p34"/>
          <ns0:cNvCxnSpPr/>
          <ns0:nvPr/>
        </ns0:nvCxnSpPr>
        <ns0:spPr>
          <ns1:xfrm>
            <ns1:off x="6350" y="79979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15" name="Google Shape;915;p34"/>
          <ns0:cNvSpPr/>
          <ns0:nvPr/>
        </ns0:nvSpPr>
        <ns0:spPr>
          <ns1:xfrm>
            <ns1:off x="12028601" y="-53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16" name="Google Shape;916;p34"/>
          <ns0:cNvSpPr txBox="1"/>
          <ns0:nvPr/>
        </ns0:nvSpPr>
        <ns0:spPr>
          <ns1:xfrm>
            <ns1:off x="221196" y="101835"/>
            <ns1:ext cx="6230400" cy="5862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17" name="Google Shape;917;p34"/>
          <ns0:cNvSpPr/>
          <ns0:nvPr/>
        </ns0:nvSpPr>
        <ns0:spPr>
          <ns1:xfrm>
            <ns1:off x="301520" y="1240985"/>
            <ns1:ext cx="11455500" cy="259800"/>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918" name="Google Shape;918;p34"/>
          <ns0:cNvSpPr txBox="1"/>
          <ns0:nvPr/>
        </ns0:nvSpPr>
        <ns0:spPr>
          <ns1:xfrm>
            <ns1:off x="252730" y="765175"/>
            <ns1:ext cx="10130100" cy="709500"/>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3600" u="none" cap="none" strike="noStrike">
                <ns1:solidFill>
                  <ns1:schemeClr val="accent4"/>
                </ns1:solidFill>
                <ns1:latin typeface="BIZ UDPGothic"/>
                <ns1:ea typeface="BIZ UDPGothic"/>
                <ns1:cs typeface="BIZ UDPGothic"/>
                <ns1:sym typeface="BIZ UDPGothic"/>
              </ns1:rPr>
              <ns1:t>Dedicated support from the planning stage</ns1:t>
            </ns1:r>
            <ns1:endParaRPr b="1" i="0" sz="3600" u="none" cap="none" strike="noStrike">
              <ns1:solidFill>
                <ns1:schemeClr val="accent4"/>
              </ns1:solidFill>
              <ns1:latin typeface="BIZ UDPGothic"/>
              <ns1:ea typeface="BIZ UDPGothic"/>
              <ns1:cs typeface="BIZ UDPGothic"/>
              <ns1:sym typeface="BIZ UDPGothic"/>
            </ns1:endParaRPr>
          </ns1:p>
        </ns0:txBody>
      </ns0:sp>
      <ns0:sp>
        <ns0:nvSpPr>
          <ns0:cNvPr id="919" name="Google Shape;919;p34"/>
          <ns0:cNvSpPr/>
          <ns0:nvPr/>
        </ns0:nvSpPr>
        <ns0:spPr>
          <ns1:xfrm>
            <ns1:off x="301625" y="1586865"/>
            <ns1:ext cx="11439600" cy="4909200"/>
          </ns1:xfrm>
          <ns1:prstGeom prst="roundRect">
            <ns1:avLst>
              <ns1:gd fmla="val 4943" name="adj"/>
            </ns1:avLst>
          </ns1:prstGeom>
          <ns1:noFill/>
          <ns1:ln cap="flat" cmpd="sng" w="4127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　　　　　　　</ns1:t>
            </ns1:r>
            <ns1:endParaRPr b="0" i="0" sz="2800" u="none" cap="none" strike="noStrike">
              <ns1:solidFill>
                <ns1:schemeClr val="accent4"/>
              </ns1:solidFill>
              <ns1:latin typeface="BIZ UDPGothic"/>
              <ns1:ea typeface="BIZ UDPGothic"/>
              <ns1:cs typeface="BIZ UDPGothic"/>
              <ns1:sym typeface="BIZ UDPGothic"/>
            </ns1:endParaRPr>
          </ns1:p>
        </ns0:txBody>
      </ns0:sp>
      <ns0:sp>
        <ns0:nvSpPr>
          <ns0:cNvPr id="920" name="Google Shape;920;p34"/>
          <ns0:cNvSpPr txBox="1"/>
          <ns0:nvPr/>
        </ns0:nvSpPr>
        <ns0:spPr>
          <ns1:xfrm>
            <ns1:off x="373134" y="1582290"/>
            <ns1:ext cx="98967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lt1"/>
                </ns1:solidFill>
                <ns1:latin typeface="BIZ UDPGothic"/>
                <ns1:ea typeface="BIZ UDPGothic"/>
                <ns1:cs typeface="BIZ UDPGothic"/>
                <ns1:sym typeface="BIZ UDPGothic"/>
              </ns1:rPr>
              <ns1:t>Planning stage flow</ns1:t>
            </ns1:r>
            <ns1:endParaRPr b="1" i="0" sz="2800" u="none" cap="none" strike="noStrike">
              <ns1:solidFill>
                <ns1:schemeClr val="lt1"/>
              </ns1:solidFill>
              <ns1:latin typeface="BIZ UDPGothic"/>
              <ns1:ea typeface="BIZ UDPGothic"/>
              <ns1:cs typeface="BIZ UDPGothic"/>
              <ns1:sym typeface="BIZ UDPGothic"/>
            </ns1:endParaRPr>
          </ns1:p>
        </ns0:txBody>
      </ns0:sp>
      <ns0:sp>
        <ns0:nvSpPr>
          <ns0:cNvPr id="921" name="Google Shape;921;p34"/>
          <ns0:cNvSpPr txBox="1"/>
          <ns0:nvPr/>
        </ns0:nvSpPr>
        <ns0:spPr>
          <ns1:xfrm>
            <ns1:off x="9912350" y="5088255"/>
            <ns1:ext cx="1539900" cy="523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Attraction page</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Preparation for publication begins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922" name="Google Shape;922;p34"/>
          <ns0:cNvSpPr/>
          <ns0:nvPr/>
        </ns0:nvSpPr>
        <ns0:spPr>
          <ns1:xfrm>
            <ns1:off x="3775491" y="2491250"/>
            <ns1:ext cx="3192900" cy="12288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Planning meeting</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Hold a meeting for about one hour. We will propose promotional points and refine details.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3" name="Google Shape;923;p34"/>
          <ns0:cNvSpPr/>
          <ns0:nvPr/>
        </ns0:nvSpPr>
        <ns0:spPr>
          <ns1:xfrm>
            <ns1:off x="623300" y="4809895"/>
            <ns1:ext cx="2663400" cy="12849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Submit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After creating the proposal, the planning officer will email it to you.</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24" name="Google Shape;924;p34"/>
          <ns0:cNvSpPr/>
          <ns0:nvPr/>
        </ns0:nvSpPr>
        <ns0:spPr>
          <ns1:xfrm rot="5400000">
            <ns1:off x="9658098" y="5294579"/>
            <ns1:ext cx="335400" cy="172800"/>
          </ns1:xfrm>
          <ns1:prstGeom prst="triangle">
            <ns1:avLst>
              <ns1:gd fmla="val 50000" name="adj"/>
            </ns1:avLst>
          </ns1:prstGeom>
          <ns1:solidFill>
            <ns1:srgbClr val="FFC00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25" name="Google Shape;925;p34"/>
          <ns0:cNvSpPr txBox="1"/>
          <ns0:nvPr/>
        </ns0:nvSpPr>
        <ns0:spPr>
          <ns1:xfrm>
            <ns1:off x="10428204" y="170738"/>
            <ns1:ext cx="1542600" cy="472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6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Arial"/>
                <ns1:ea typeface="Arial"/>
                <ns1:cs typeface="Arial"/>
                <ns1:sym typeface="Arial"/>
              </ns1:rPr>
              <ns1:t>Webinar</ns1:t>
            </ns1:r>
            <ns1:endParaRPr b="0" i="0" sz="1200" u="none" cap="none" strike="noStrike">
              <ns1:solidFill>
                <ns1:schemeClr val="accent4"/>
              </ns1:solidFill>
              <ns1:latin typeface="Arial"/>
              <ns1:ea typeface="Arial"/>
              <ns1:cs typeface="Arial"/>
              <ns1:sym typeface="Arial"/>
            </ns1:endParaRPr>
          </ns1:p>
          <ns1:p>
            <ns1:pPr indent="0" lvl="0" marL="0" marR="0" rtl="0" algn="r">
              <ns1:lnSpc>
                <ns1:spcPct val="106000"/>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Arial"/>
                <ns1:ea typeface="Arial"/>
                <ns1:cs typeface="Arial"/>
                <ns1:sym typeface="Arial"/>
              </ns1:rPr>
              <ns1:t>as a Service</ns1:t>
            </ns1:r>
            <ns1:endParaRPr b="0" i="0" sz="1200" u="none" cap="none" strike="noStrike">
              <ns1:solidFill>
                <ns1:srgbClr val="163F9B"/>
              </ns1:solidFill>
              <ns1:latin typeface="Arial"/>
              <ns1:ea typeface="Arial"/>
              <ns1:cs typeface="Arial"/>
              <ns1:sym typeface="Arial"/>
            </ns1:endParaRPr>
          </ns1:p>
        </ns0:txBody>
      </ns0:sp>
      <ns0:sp>
        <ns0:nvSpPr>
          <ns0:cNvPr id="926" name="Google Shape;926;p34"/>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27" name="Google Shape;927;p34"/>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Clr>
                <ns1:srgbClr val="000000"/>
              </ns1:buClr>
              <ns1:buSzPts val="1200"/>
              <ns1:buFont typeface="Arial"/>
              <ns1:buNone/>
            </ns1:pPr>
            <ns1:fld id="{00000000-1234-1234-1234-123412341234}" type="slidenum">
              <ns1:rPr lang="ja-JP"/>
              <ns1:t>‹#›</ns1:t>
            </ns1:fld>
            <ns1:endParaRPr/>
          </ns1:p>
        </ns0:txBody>
      </ns0:sp>
      <ns0:sp>
        <ns0:nvSpPr>
          <ns0:cNvPr id="928" name="Google Shape;928;p34"/>
          <ns0:cNvSpPr/>
          <ns0:nvPr/>
        </ns0:nvSpPr>
        <ns0:spPr>
          <ns1:xfrm>
            <ns1:off x="478800" y="2491335"/>
            <ns1:ext cx="28086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Preliminary preparation</ns1:t>
            </ns1:r>
            <ns1:endParaRPr b="1"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The planning officer will gather information on the seminar theme shared in advance and create proposals for promotional points.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29" name="Google Shape;929;p34"/>
          <ns0:cNvSpPr/>
          <ns0:nvPr/>
        </ns0:nvSpPr>
        <ns0:spPr>
          <ns1:xfrm>
            <ns1:off x="7450227" y="2491250"/>
            <ns1:ext cx="3192900" cy="1228800"/>
          </ns1:xfrm>
          <ns1:prstGeom prst="roundRect">
            <ns1:avLst>
              <ns1:gd fmla="val 9184" name="adj"/>
            </ns1:avLst>
          </ns1:prstGeom>
          <ns1:solidFill>
            <ns1:srgbClr val="F2F2F2"/>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Create proposal</ns1:t>
            </ns1:r>
            <ns1:endParaRPr b="1"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Based on the details discussed in the meeting, the planning officer will draft titles and notification texts.</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930" name="Google Shape;930;p34"/>
          <ns0:cNvSpPr/>
          <ns0:nvPr/>
        </ns0:nvSpPr>
        <ns0:spPr>
          <ns1:xfrm>
            <ns1:off x="3788142" y="4809895"/>
            <ns1:ext cx="2663400" cy="12849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Confirm proposal content</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Please review the proposal content and provide feedback if necessary.</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1" name="Google Shape;931;p34"/>
          <ns0:cNvSpPr/>
          <ns0:nvPr/>
        </ns0:nvSpPr>
        <ns0:spPr>
          <ns1:xfrm>
            <ns1:off x="6958974" y="4723124"/>
            <ns1:ext cx="2663100" cy="1485300"/>
          </ns1:xfrm>
          <ns1:prstGeom prst="roundRect">
            <ns1:avLst>
              <ns1:gd fmla="val 9184" name="adj"/>
            </ns1:avLst>
          </ns1:prstGeom>
          <ns1:solidFill>
            <ns1:srgbClr val="FCF6D8"/>
          </ns1:solidFill>
          <ns1:ln cap="flat" cmpd="sng" w="254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50000"/>
              </ns1:lnSpc>
              <ns1:spcBef>
                <ns1:spcPts val="0"/>
              </ns1:spcBef>
              <ns1:spcAft>
                <ns1:spcPts val="0"/>
              </ns1:spcAft>
              <ns1:buClr>
                <ns1:srgbClr val="000000"/>
              </ns1:buClr>
              <ns1:buSzPts val="28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Finalize proposal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8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Once you review the content and the feedback revisions are complete, press the approval button in the management system to finalize the proposal.</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32" name="Google Shape;932;p34"/>
          <ns0:cNvSpPr/>
          <ns0:nvPr/>
        </ns0:nvSpPr>
        <ns0:spPr>
          <ns1:xfrm>
            <ns1:off x="3359785"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3" name="Google Shape;933;p34"/>
          <ns0:cNvSpPr/>
          <ns0:nvPr/>
        </ns0:nvSpPr>
        <ns0:spPr>
          <ns1:xfrm>
            <ns1:off x="7024370" y="299275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4" name="Google Shape;934;p34"/>
          <ns0:cNvSpPr/>
          <ns0:nvPr/>
        </ns0:nvSpPr>
        <ns0:spPr>
          <ns1:xfrm>
            <ns1:off x="3359785" y="5332730"/>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935" name="Google Shape;935;p34"/>
          <ns0:cNvSpPr/>
          <ns0:nvPr/>
        </ns0:nvSpPr>
        <ns0:spPr>
          <ns1:xfrm>
            <ns1:off x="6528435" y="5305425"/>
            <ns1:ext cx="360000" cy="216000"/>
          </ns1:xfrm>
          <ns1:prstGeom prst="rightArrow">
            <ns1:avLst>
              <ns1:gd fmla="val 50000" name="adj1"/>
              <ns1:gd fmla="val 50000" name="adj2"/>
            </ns1:avLst>
          </ns1:prstGeom>
          <ns1:solidFill>
            <ns1:srgbClr val="88A8EF"/>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936" name="Google Shape;936;p34"/>
          <ns0:cNvPicPr preferRelativeResize="0"/>
          <ns0:nvPr/>
        </ns0:nvPicPr>
        <ns0:blipFill rotWithShape="1">
          <ns1:blip ns2:embed="rId3">
            <ns1:alphaModFix/>
          </ns1:blip>
          <ns1:srcRect b="0" l="0" r="0" t="0"/>
          <ns1:stretch/>
        </ns0:blipFill>
        <ns0:spPr>
          <ns1:xfrm>
            <ns1:off x="1847850" y="3932555"/>
            <ns1:ext cx="7338060" cy="716280"/>
          </ns1:xfrm>
          <ns1:prstGeom prst="rect">
            <ns1:avLst/>
          </ns1:prstGeom>
          <ns1:noFill/>
          <ns1:ln>
            <ns1:noFill/>
          </ns1:ln>
        </ns0:spPr>
      </ns0:pic>
    </ns0:spTree>
  </ns0:cSld>
  <ns0:clrMapOvr>
    <ns1:masterClrMapping/>
  </ns0:clrMapOvr>
</ns0:sld>
</file>

<file path=ppt/slides/slide35.xml><?xml version="1.0" encoding="utf-8"?>
<ns0:sld xmlns:ns0="http://schemas.openxmlformats.org/presentationml/2006/main" xmlns:ns1="http://schemas.openxmlformats.org/drawingml/2006/main">
  <ns0:cSld>
    <ns0:spTree>
      <ns0:nvGrpSpPr>
        <ns0:cNvPr id="940" name="Shape 940"/>
        <ns0:cNvGrpSpPr/>
        <ns0:nvPr/>
      </ns0:nvGrpSpPr>
      <ns0:grpSpPr>
        <ns1:xfrm>
          <ns1:off x="0" y="0"/>
          <ns1:ext cx="0" cy="0"/>
          <ns1:chOff x="0" y="0"/>
          <ns1:chExt cx="0" cy="0"/>
        </ns1:xfrm>
      </ns0:grpSpPr>
      <ns0:sp>
        <ns0:nvSpPr>
          <ns0:cNvPr id="941" name="Google Shape;941;p35"/>
          <ns0:cNvSpPr/>
          <ns0:nvPr/>
        </ns0:nvSpPr>
        <ns0:spPr>
          <ns1:xfrm>
            <ns1:off x="4250012"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2" name="Google Shape;942;p35"/>
          <ns0:cNvSpPr/>
          <ns0:nvPr/>
        </ns0:nvSpPr>
        <ns0:spPr>
          <ns1:xfrm>
            <ns1:off x="4250013" y="1049700"/>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Distribution tools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43" name="Google Shape;943;p35"/>
          <ns0:cNvSpPr/>
          <ns0:nvPr/>
        </ns0:nvSpPr>
        <ns0:spPr>
          <ns1:xfrm>
            <ns1:off x="423395"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944" name="Google Shape;944;p35"/>
          <ns0:cNvSpPr txBox="1"/>
          <ns0:nvPr/>
        </ns0:nvSpPr>
        <ns0:spPr>
          <ns1:xfrm>
            <ns1:off x="278775" y="1511271"/>
            <ns1:ext cx="3971400" cy="6945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5 time slots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(Weekdays only *N</ns1:t>
            </ns1:r>
            <ns1:r>
              <ns1:rPr b="0" i="0" lang="ja-JP" sz="1100" u="none" cap="none" strike="noStrike">
                <ns1:solidFill>
                  <ns1:schemeClr val="accent4"/>
                </ns1:solidFill>
                <ns1:latin typeface="BIZ UDPGothic"/>
                <ns1:ea typeface="BIZ UDPGothic"/>
                <ns1:cs typeface="BIZ UDPGothic"/>
                <ns1:sym typeface="BIZ UDPGothic"/>
              </ns1:rPr>
              <ns1:t>o events on weeke</ns1:t>
            </ns1:r>
            <ns1:r>
              <ns1:rPr b="0" i="0" lang="ja-JP" sz="1400" u="none" cap="none" strike="noStrike">
                <ns1:solidFill>
                  <ns1:schemeClr val="accent4"/>
                </ns1:solidFill>
                <ns1:latin typeface="BIZ UDPGothic"/>
                <ns1:ea typeface="BIZ UDPGothic"/>
                <ns1:cs typeface="BIZ UDPGothic"/>
                <ns1:sym typeface="BIZ UDPGothic"/>
              </ns1:rPr>
              <ns1:t>nds and holidays)</ns1:t>
            </ns1:r>
            <ns1:endParaRPr b="0" i="0" sz="1400" u="none" cap="none" strike="noStrike">
              <ns1:solidFill>
                <ns1:schemeClr val="accent4"/>
              </ns1:solidFill>
              <ns1:latin typeface="BIZ UDPGothic"/>
              <ns1:ea typeface="BIZ UDPGothic"/>
              <ns1:cs typeface="BIZ UDPGothic"/>
              <ns1:sym typeface="BIZ UDPGothic"/>
            </ns1:endParaRPr>
          </ns1:p>
        </ns0:txBody>
      </ns0:sp>
      <ns0:cxnSp>
        <ns0:nvCxnSpPr>
          <ns0:cNvPr id="945" name="Google Shape;945;p3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46" name="Google Shape;946;p3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47" name="Google Shape;947;p35"/>
          <ns0:cNvSpPr/>
          <ns0:nvPr/>
        </ns0:nvSpPr>
        <ns0:spPr>
          <ns1:xfrm>
            <ns1:off x="997968" y="2122806"/>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10:00-11:00</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48" name="Google Shape;948;p35"/>
          <ns0:cNvSpPr/>
          <ns0:nvPr/>
        </ns0:nvSpPr>
        <ns0:spPr>
          <ns1:xfrm>
            <ns1:off x="997968" y="2794822"/>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11:00-12:00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49" name="Google Shape;949;p35"/>
          <ns0:cNvSpPr/>
          <ns0:nvPr/>
        </ns0:nvSpPr>
        <ns0:spPr>
          <ns1:xfrm>
            <ns1:off x="997968" y="3466838"/>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13:00-14:00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0" name="Google Shape;950;p35"/>
          <ns0:cNvSpPr/>
          <ns0:nvPr/>
        </ns0:nvSpPr>
        <ns0:spPr>
          <ns1:xfrm>
            <ns1:off x="997968" y="4138854"/>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14:00-15:00</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1" name="Google Shape;951;p35"/>
          <ns0:cNvSpPr/>
          <ns0:nvPr/>
        </ns0:nvSpPr>
        <ns0:spPr>
          <ns1:xfrm>
            <ns1:off x="997968" y="4810869"/>
            <ns1:ext cx="2523281" cy="572883"/>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3:00 PM - 4:00 PM</ns1:t>
            </ns1:r>
            <ns1:endParaRPr b="1" i="0" sz="1400" u="none" cap="none" strike="noStrike">
              <ns1:solidFill>
                <ns1:schemeClr val="lt1"/>
              </ns1:solidFill>
              <ns1:latin typeface="BIZ UDPGothic"/>
              <ns1:ea typeface="BIZ UDPGothic"/>
              <ns1:cs typeface="BIZ UDPGothic"/>
              <ns1:sym typeface="BIZ UDPGothic"/>
            </ns1:endParaRPr>
          </ns1:p>
        </ns0:txBody>
      </ns0:sp>
      <ns0:sp>
        <ns0:nvSpPr>
          <ns0:cNvPr id="952" name="Google Shape;952;p35"/>
          <ns0:cNvSpPr/>
          <ns0:nvPr/>
        </ns0:nvSpPr>
        <ns0:spPr>
          <ns1:xfrm>
            <ns1:off x="4435633" y="3241041"/>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Zoom</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3" name="Google Shape;953;p35"/>
          <ns0:cNvSpPr/>
          <ns0:nvPr/>
        </ns0:nvSpPr>
        <ns0:spPr>
          <ns1:xfrm>
            <ns1:off x="6166403" y="3241040"/>
            <ns1:ext cx="1596124" cy="1596124"/>
          </ns1:xfrm>
          <ns1:prstGeom prst="ellipse">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Teams</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4" name="Google Shape;954;p35"/>
          <ns0:cNvSpPr txBox="1"/>
          <ns0:nvPr/>
        </ns0:nvSpPr>
        <ns0:spPr>
          <ns1:xfrm>
            <ns1:off x="4250000" y="1718000"/>
            <ns1:ext cx="3692100"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You can choose from 2 types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 recommend Zoom for its functionality and delivery quality</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55" name="Google Shape;955;p35"/>
          <ns0:cNvSpPr/>
          <ns0:nvPr/>
        </ns0:nvSpPr>
        <ns0:spPr>
          <ns1:xfrm>
            <ns1:off x="8076630" y="1051904"/>
            <ns1:ext cx="3691976" cy="5355766"/>
          </ns1:xfrm>
          <ns1:prstGeom prst="rect">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56" name="Google Shape;956;p35"/>
          <ns0:cNvSpPr/>
          <ns0:nvPr/>
        </ns0:nvSpPr>
        <ns0:spPr>
          <ns1:xfrm>
            <ns1:off x="423395" y="1046876"/>
            <ns1:ext cx="3691975"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Event time</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7" name="Google Shape;957;p35"/>
          <ns0:cNvSpPr/>
          <ns0:nvPr/>
        </ns0:nvSpPr>
        <ns0:spPr>
          <ns1:xfrm>
            <ns1:off x="8069753" y="1046711"/>
            <ns1:ext cx="3701006" cy="462988"/>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lt1"/>
                </ns1:solidFill>
                <ns1:latin typeface="BIZ UDPGothic"/>
                <ns1:ea typeface="BIZ UDPGothic"/>
                <ns1:cs typeface="BIZ UDPGothic"/>
                <ns1:sym typeface="BIZ UDPGothic"/>
              </ns1:rPr>
              <ns1:t>General flow of the seminar</ns1:t>
            </ns1:r>
            <ns1:endParaRPr b="1" i="0" sz="1800" u="none" cap="none" strike="noStrike">
              <ns1:solidFill>
                <ns1:schemeClr val="lt1"/>
              </ns1:solidFill>
              <ns1:latin typeface="BIZ UDPGothic"/>
              <ns1:ea typeface="BIZ UDPGothic"/>
              <ns1:cs typeface="BIZ UDPGothic"/>
              <ns1:sym typeface="BIZ UDPGothic"/>
            </ns1:endParaRPr>
          </ns1:p>
        </ns0:txBody>
      </ns0:sp>
      <ns0:sp>
        <ns0:nvSpPr>
          <ns0:cNvPr id="958" name="Google Shape;958;p35"/>
          <ns0:cNvSpPr txBox="1"/>
          <ns0:nvPr/>
        </ns0:nvSpPr>
        <ns0:spPr>
          <ns1:xfrm>
            <ns1:off x="571011" y="15500"/>
            <ns1:ext cx="4628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Flow of the event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59" name="Google Shape;959;p35"/>
          <ns0:cNvSpPr/>
          <ns0:nvPr/>
        </ns0:nvSpPr>
        <ns0:spPr>
          <ns1:xfrm>
            <ns1:off x="3190952" y="223193"/>
            <ns1:ext cx="1834809" cy="46107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On the day of the event</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960" name="Google Shape;960;p35"/>
          <ns0:cNvSpPr txBox="1"/>
          <ns0:nvPr/>
        </ns0:nvSpPr>
        <ns0:spPr>
          <ns1:xfrm>
            <ns1:off x="8429229" y="4412394"/>
            <ns1:ext cx="920768" cy="2616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30-40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1" name="Google Shape;961;p35"/>
          <ns0:cNvSpPr txBox="1"/>
          <ns0:nvPr/>
        </ns0:nvSpPr>
        <ns0:spPr>
          <ns1:xfrm>
            <ns1:off x="8411631" y="5556847"/>
            <ns1:ext cx="912600" cy="261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10-15 minutes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962" name="Google Shape;962;p35"/>
          <ns0:cNvGrpSpPr/>
          <ns0:nvPr/>
        </ns0:nvGrpSpPr>
        <ns0:grpSpPr>
          <ns1:xfrm>
            <ns1:off x="8485506" y="2249538"/>
            <ns1:ext cx="3283453" cy="4041525"/>
            <ns1:chOff x="8639676" y="1727631"/>
            <ns1:chExt cx="1984777" cy="2443014"/>
          </ns1:xfrm>
        </ns0:grpSpPr>
        <ns0:cxnSp>
          <ns0:nvCxnSpPr>
            <ns0:cNvPr id="963" name="Google Shape;963;p35"/>
            <ns0:cNvCxnSpPr/>
            <ns0:nvPr/>
          </ns0:nvCxnSpPr>
          <ns0:spPr>
            <ns1:xfrm flipH="1">
              <ns1:off x="9185958" y="1940250"/>
              <ns1:ext cx="8090" cy="2124087"/>
            </ns1:xfrm>
            <ns1:prstGeom prst="straightConnector1">
              <ns1:avLst/>
            </ns1:prstGeom>
            <ns1:noFill/>
            <ns1:ln cap="flat" cmpd="sng" w="34925">
              <ns1:solidFill>
                <ns1:schemeClr val="accent4"/>
              </ns1:solidFill>
              <ns1:prstDash val="solid"/>
              <ns1:miter lim="800000"/>
              <ns1:headEnd len="sm" w="sm" type="none"/>
              <ns1:tailEnd len="sm" w="sm" type="none"/>
            </ns1:ln>
          </ns0:spPr>
        </ns0:cxnSp>
        <ns0:sp>
          <ns0:nvSpPr>
            <ns0:cNvPr id="964" name="Google Shape;964;p35"/>
            <ns0:cNvSpPr/>
            <ns0:nvPr/>
          </ns0:nvSpPr>
          <ns0:spPr>
            <ns1:xfrm>
              <ns1:off x="9083694" y="1727631"/>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65" name="Google Shape;965;p35"/>
            <ns0:cNvSpPr txBox="1"/>
            <ns0:nvPr/>
          </ns0:nvSpPr>
          <ns0:spPr>
            <ns1:xfrm>
              <ns1:off x="9293053" y="1736732"/>
              <ns1:ext cx="1162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Registration starts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6" name="Google Shape;966;p35"/>
            <ns0:cNvSpPr txBox="1"/>
            <ns0:nvPr/>
          </ns0:nvSpPr>
          <ns0:spPr>
            <ns1:xfrm>
              <ns1:off x="9293053" y="2162153"/>
              <ns1:ext cx="1162800" cy="26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Opening</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7" name="Google Shape;967;p35"/>
            <ns0:cNvSpPr txBox="1"/>
            <ns0:nvPr/>
          </ns0:nvSpPr>
          <ns0:spPr>
            <ns1:xfrm>
              <ns1:off x="9293055" y="2582520"/>
              <ns1:ext cx="6378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Presentation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8" name="Google Shape;968;p35"/>
            <ns0:cNvSpPr txBox="1"/>
            <ns0:nvPr/>
          </ns0:nvSpPr>
          <ns0:spPr>
            <ns1:xfrm>
              <ns1:off x="9293053" y="3470562"/>
              <ns1:ext cx="1331400" cy="265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Q&amp;A</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accent4"/>
                  </ns1:solidFill>
                  <ns1:latin typeface="BIZ UDPGothic"/>
                  <ns1:ea typeface="BIZ UDPGothic"/>
                  <ns1:cs typeface="BIZ UDPGothic"/>
                  <ns1:sym typeface="BIZ UDPGothic"/>
                </ns1:rPr>
                <ns1:t>(Navigated by Majisemi 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69" name="Google Shape;969;p35"/>
            <ns0:cNvSpPr/>
            <ns0:nvPr/>
          </ns0:nvSpPr>
          <ns0:spPr>
            <ns1:xfrm>
              <ns1:off x="9083694" y="2187640"/>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0" name="Google Shape;970;p35"/>
            <ns0:cNvSpPr/>
            <ns0:nvPr/>
          </ns0:nvSpPr>
          <ns0:spPr>
            <ns1:xfrm>
              <ns1:off x="9083694" y="257357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1" name="Google Shape;971;p35"/>
            <ns0:cNvSpPr/>
            <ns0:nvPr/>
          </ns0:nvSpPr>
          <ns0:spPr>
            <ns1:xfrm>
              <ns1:off x="9083694" y="3487398"/>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2" name="Google Shape;972;p35"/>
            <ns0:cNvSpPr/>
            <ns0:nvPr/>
          </ns0:nvSpPr>
          <ns0:spPr>
            <ns1:xfrm>
              <ns1:off x="9083694" y="3958027"/>
              <ns1:ext cx="212618" cy="212618"/>
            </ns1:xfrm>
            <ns1:prstGeom prst="ellipse">
              <ns1:avLst/>
            </ns1:prstGeom>
            <ns1:solidFill>
              <ns1:schemeClr val="lt1"/>
            </ns1:solidFill>
            <ns1:ln cap="flat" cmpd="sng" w="34925">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973" name="Google Shape;973;p35"/>
            <ns0:cNvSpPr txBox="1"/>
            <ns0:nvPr/>
          </ns0:nvSpPr>
          <ns0:spPr>
            <ns1:xfrm>
              <ns1:off x="8639676" y="1958148"/>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15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4" name="Google Shape;974;p35"/>
            <ns0:cNvSpPr txBox="1"/>
            <ns0:nvPr/>
          </ns0:nvSpPr>
          <ns0:spPr>
            <ns1:xfrm>
              <ns1:off x="8643721" y="2412659"/>
              <ns1:ext cx="538200" cy="158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100"/>
                <ns1:buFont typeface="Arial"/>
                <ns1:buNone/>
              </ns1:pPr>
              <ns1:r>
                <ns1:rPr b="1" i="0" lang="ja-JP" sz="1100" u="none" cap="none" strike="noStrike">
                  <ns1:solidFill>
                    <ns1:schemeClr val="accent4"/>
                  </ns1:solidFill>
                  <ns1:latin typeface="BIZ UDPGothic"/>
                  <ns1:ea typeface="BIZ UDPGothic"/>
                  <ns1:cs typeface="BIZ UDPGothic"/>
                  <ns1:sym typeface="BIZ UDPGothic"/>
                </ns1:rPr>
                <ns1:t>5 minutes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5" name="Google Shape;975;p35"/>
            <ns0:cNvSpPr txBox="1"/>
            <ns0:nvPr/>
          </ns0:nvSpPr>
          <ns0:spPr>
            <ns1:xfrm>
              <ns1:off x="9293053" y="3977846"/>
              <ns1:ext cx="1331400" cy="167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End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76" name="Google Shape;976;p35"/>
            <ns0:cNvSpPr/>
            <ns0:nvPr/>
          </ns0:nvSpPr>
          <ns0:spPr>
            <ns1:xfrm>
              <ns1:off x="9835413" y="2959741"/>
              <ns1:ext cx="509883" cy="339504"/>
            </ns1:xfrm>
            <ns1:prstGeom prst="wedgeRectCallout">
              <ns1:avLst>
                <ns1:gd fmla="val -107637" name="adj1"/>
                <ns1:gd fmla="val -2367" name="adj2"/>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Poll</ns1:t>
              </ns1:r>
              <ns1:endParaRPr b="0" i="0" sz="1200" u="none" cap="none" strike="noStrike">
                <ns1:solidFill>
                  <ns1:schemeClr val="accent4"/>
                </ns1:solidFill>
                <ns1:latin typeface="BIZ UDPGothic"/>
                <ns1:ea typeface="BIZ UDPGothic"/>
                <ns1:cs typeface="BIZ UDPGothic"/>
                <ns1:sym typeface="BIZ UDPGothic"/>
              </ns1:endParaRPr>
            </ns1:p>
          </ns0:txBody>
        </ns0:sp>
      </ns0:grpSp>
      <ns0:sp>
        <ns0:nvSpPr>
          <ns0:cNvPr id="977" name="Google Shape;977;p35"/>
          <ns0:cNvSpPr txBox="1"/>
          <ns0:nvPr/>
        </ns0:nvSpPr>
        <ns0:spPr>
          <ns1:xfrm>
            <ns1:off x="571010" y="5474311"/>
            <ns1:ext cx="3393865" cy="88690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On Mondays, only the 2:00 PM and 3:00 PM sessions are available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Majifolo is only conducted at the 10:00 AM and 11:00 AM sessions</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*For seminars targeting the manufacturing industry, to avoid theme overlap, they are scheduled at 11:00 AM and 1:00 PM</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78" name="Google Shape;978;p35"/>
          <ns0:cNvSpPr txBox="1"/>
          <ns0:nvPr/>
        </ns0:nvSpPr>
        <ns0:spPr>
          <ns1:xfrm>
            <ns1:off x="8312189" y="1559890"/>
            <ns1:ext cx="3177445"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1" i="0" lang="ja-JP" sz="1800" u="none" cap="none" strike="noStrike">
                <ns1:solidFill>
                  <ns1:schemeClr val="accent4"/>
                </ns1:solidFill>
                <ns1:latin typeface="BIZ UDPGothic"/>
                <ns1:ea typeface="BIZ UDPGothic"/>
                <ns1:cs typeface="BIZ UDPGothic"/>
                <ns1:sym typeface="BIZ UDPGothic"/>
              </ns1:rPr>
              <ns1:t>The basic duration for one seminar is 1 hour</ns1:t>
            </ns1:r>
            <ns1:endParaRPr b="1" i="0" sz="1800" u="none" cap="none" strike="noStrike">
              <ns1:solidFill>
                <ns1:schemeClr val="accent4"/>
              </ns1:solidFill>
              <ns1:latin typeface="BIZ UDPGothic"/>
              <ns1:ea typeface="BIZ UDPGothic"/>
              <ns1:cs typeface="BIZ UDPGothic"/>
              <ns1:sym typeface="BIZ UDPGothic"/>
            </ns1:endParaRPr>
          </ns1:p>
        </ns0:txBody>
      </ns0:sp>
      <ns0:sp>
        <ns0:nvSpPr>
          <ns0:cNvPr id="979" name="Google Shape;979;p35"/>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980" name="Google Shape;980;p35"/>
          <ns0:cNvSpPr txBox="1"/>
          <ns0:nvPr/>
        </ns0:nvSpPr>
        <ns0:spPr>
          <ns1:xfrm>
            <ns1:off x="8219829" y="1841641"/>
            <ns1:ext cx="3463718" cy="3693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*For seminars hosted by Majisemi, an additional fee is charged for events longer than 1 hour (150,000 yen/hour)</ns1:t>
            </ns1:r>
            <ns1:endParaRPr b="0" i="0" sz="1100" u="none" cap="none" strike="noStrike">
              <ns1:solidFill>
                <ns1:schemeClr val="accent4"/>
              </ns1:solidFill>
              <ns1:latin typeface="BIZ UDPGothic"/>
              <ns1:ea typeface="BIZ UDPGothic"/>
              <ns1:cs typeface="BIZ UDPGothic"/>
              <ns1:sym typeface="BIZ UDPGothic"/>
            </ns1:endParaRPr>
          </ns1:p>
        </ns0:txBody>
      </ns0:sp>
      <ns0:sp>
        <ns0:nvSpPr>
          <ns0:cNvPr id="981" name="Google Shape;981;p35"/>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982" name="Google Shape;982;p35"/>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6.xml><?xml version="1.0" encoding="utf-8"?>
<ns0:sld xmlns:ns0="http://schemas.openxmlformats.org/presentationml/2006/main" xmlns:ns1="http://schemas.openxmlformats.org/drawingml/2006/main" xmlns:ns2="http://schemas.openxmlformats.org/officeDocument/2006/relationships">
  <ns0:cSld>
    <ns0:spTree>
      <ns0:nvGrpSpPr>
        <ns0:cNvPr id="987" name="Shape 987"/>
        <ns0:cNvGrpSpPr/>
        <ns0:nvPr/>
      </ns0:nvGrpSpPr>
      <ns0:grpSpPr>
        <ns1:xfrm>
          <ns1:off x="0" y="0"/>
          <ns1:ext cx="0" cy="0"/>
          <ns1:chOff x="0" y="0"/>
          <ns1:chExt cx="0" cy="0"/>
        </ns1:xfrm>
      </ns0:grpSpPr>
      <ns0:cxnSp>
        <ns0:nvCxnSpPr>
          <ns0:cNvPr id="988" name="Google Shape;988;p3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989" name="Google Shape;989;p36"/>
          <ns0:cNvSpPr/>
          <ns0:nvPr/>
        </ns0:nvSpPr>
        <ns0:spPr>
          <ns1:xfrm>
            <ns1:off x="6203505" y="965555"/>
            <ns1:ext cx="5440895" cy="5514042"/>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0" name="Google Shape;990;p36"/>
          <ns0:cNvSpPr/>
          <ns0:nvPr/>
        </ns0:nvSpPr>
        <ns0:spPr>
          <ns1:xfrm>
            <ns1:off x="4504993" y="2038007"/>
            <ns1:ext cx="3783900" cy="4150500"/>
          </ns1:xfrm>
          <ns1:prstGeom prst="rect">
            <ns1:avLst/>
          </ns1:prstGeom>
          <ns1:solidFill>
            <ns1:srgbClr val="FCF6D8">
              <ns1:alpha val="40000"/>
            </ns1:srgbClr>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991" name="Google Shape;991;p36"/>
          <ns0:cNvSpPr/>
          <ns0:nvPr/>
        </ns0:nvSpPr>
        <ns0:spPr>
          <ns1:xfrm>
            <ns1:off x="339153" y="2168874"/>
            <ns1:ext cx="3812772" cy="1774078"/>
          </ns1:xfrm>
          <ns1:prstGeom prst="rightArrow">
            <ns1:avLst>
              <ns1:gd fmla="val 69889" name="adj1"/>
              <ns1:gd fmla="val 34324" name="adj2"/>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992" name="Google Shape;992;p36"/>
          <ns0:cNvGrpSpPr/>
          <ns0:nvPr/>
        </ns0:nvGrpSpPr>
        <ns0:grpSpPr>
          <ns1:xfrm>
            <ns1:off x="2158581" y="2633459"/>
            <ns1:ext cx="1265476" cy="950768"/>
            <ns1:chOff x="2117335" y="2127289"/>
            <ns1:chExt cx="1265476" cy="950768"/>
          </ns1:xfrm>
        </ns0:grpSpPr>
        <ns0:pic>
          <ns0:nvPicPr>
            <ns0:cNvPr id="993" name="Google Shape;993;p36"/>
            <ns0:cNvPicPr preferRelativeResize="0"/>
            <ns0:nvPr/>
          </ns0:nvPicPr>
          <ns0:blipFill rotWithShape="1">
            <ns1:blip ns2:embed="rId3">
              <ns1:alphaModFix/>
            </ns1:blip>
            <ns1:srcRect b="0" l="0" r="0" t="0"/>
            <ns1:stretch/>
          </ns0:blipFill>
          <ns0:spPr>
            <ns1:xfrm>
              <ns1:off x="2117335" y="2127289"/>
              <ns1:ext cx="1265476" cy="712885"/>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994" name="Google Shape;994;p36"/>
            <ns0:cNvSpPr txBox="1"/>
            <ns0:nvPr/>
          </ns0:nvSpPr>
          <ns0:spPr>
            <ns1:xfrm>
              <ns1:off x="2326878" y="2847225"/>
              <ns1:ext cx="846390" cy="23083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lt1"/>
                  </ns1:solidFill>
                  <ns1:latin typeface="BIZ UDPGothic"/>
                  <ns1:ea typeface="BIZ UDPGothic"/>
                  <ns1:cs typeface="BIZ UDPGothic"/>
                  <ns1:sym typeface="BIZ UDPGothic"/>
                </ns1:rPr>
                <ns1:t>Recorded video</ns1:t>
              </ns1:r>
              <ns1:endParaRPr b="0" i="0" sz="900" u="none" cap="none" strike="noStrike">
                <ns1:solidFill>
                  <ns1:schemeClr val="lt1"/>
                </ns1:solidFill>
                <ns1:latin typeface="BIZ UDPGothic"/>
                <ns1:ea typeface="BIZ UDPGothic"/>
                <ns1:cs typeface="BIZ UDPGothic"/>
                <ns1:sym typeface="BIZ UDPGothic"/>
              </ns1:endParaRPr>
            </ns1:p>
          </ns0:txBody>
        </ns0:sp>
      </ns0:grpSp>
      <ns0:cxnSp>
        <ns0:nvCxnSpPr>
          <ns0:cNvPr id="995" name="Google Shape;995;p36"/>
          <ns0:cNvCxnSpPr/>
          <ns0:nvPr/>
        </ns0:nvCxnSpPr>
        <ns0:spPr>
          <ns1:xfrm>
            <ns1:off x="4154690" y="2010729"/>
            <ns1:ext cx="0" cy="4355804"/>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6" name="Google Shape;996;p36"/>
          <ns0:cNvCxnSpPr>
            <ns1:endCxn id="997" idx="1"/>
          </ns0:cNvCxnSpPr>
          <ns0:nvPr/>
        </ns0:nvCxnSpPr>
        <ns0:spPr>
          <ns1:xfrm>
            <ns1:off x="4154619" y="6354414"/>
            <ns1:ext cx="4312800"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8" name="Google Shape;998;p36"/>
          <ns0:cNvCxnSpPr/>
          <ns0:nvPr/>
        </ns0:nvCxnSpPr>
        <ns0:spPr>
          <ns1:xfrm>
            <ns1:off x="4154690" y="5157390"/>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cxnSp>
        <ns0:nvCxnSpPr>
          <ns0:cNvPr id="999" name="Google Shape;999;p36"/>
          <ns0:cNvCxnSpPr/>
          <ns0:nvPr/>
        </ns0:nvCxnSpPr>
        <ns0:spPr>
          <ns1:xfrm>
            <ns1:off x="4154690" y="3064731"/>
            <ns1:ext cx="4798042"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0" name="Google Shape;1000;p36"/>
          <ns0:cNvSpPr/>
          <ns0:nvPr/>
        </ns0:nvSpPr>
        <ns0:spPr>
          <ns1:xfrm>
            <ns1:off x="7767114" y="2711468"/>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Rebroadcast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1" name="Google Shape;1001;p36"/>
          <ns0:cNvSpPr/>
          <ns0:nvPr/>
        </ns0:nvSpPr>
        <ns0:spPr>
          <ns1:xfrm>
            <ns1:off x="8477601" y="4789373"/>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video
p</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rovided/sec</ns1:t>
            </ns1:r>
            <ns1:r>
              <ns1:rPr b="1" i="0" lang="ja-JP" sz="1000" u="none" cap="none" strike="noStrike">
                <ns1:solidFill>
                  <ns1:schemeClr val="accent4"/>
                </ns1:solidFill>
                <ns1:latin typeface="BIZ UDPGothic"/>
                <ns1:ea typeface="BIZ UDPGothic"/>
                <ns1:cs typeface="BIZ UDPGothic"/>
                <ns1:sym typeface="BIZ UDPGothic"/>
              </ns1:rPr>
              <ns1:t>ondary use*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997" name="Google Shape;997;p36"/>
          <ns0:cNvSpPr/>
          <ns0:nvPr/>
        </ns0:nvSpPr>
        <ns0:spPr>
          <ns1:xfrm>
            <ns1:off x="8467419" y="599797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Maji Lead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Document download</ns1:t>
            </ns1:r>
            <ns1:endParaRPr b="1" i="0" sz="1600" u="none" cap="none" strike="noStrike">
              <ns1:solidFill>
                <ns1:schemeClr val="accent4"/>
              </ns1:solidFill>
              <ns1:latin typeface="BIZ UDPGothic"/>
              <ns1:ea typeface="BIZ UDPGothic"/>
              <ns1:cs typeface="BIZ UDPGothic"/>
              <ns1:sym typeface="BIZ UDPGothic"/>
            </ns1:endParaRPr>
          </ns1:p>
        </ns0:txBody>
      </ns0:sp>
      <ns0:cxnSp>
        <ns0:nvCxnSpPr>
          <ns0:cNvPr id="1002" name="Google Shape;1002;p36"/>
          <ns0:cNvCxnSpPr>
            <ns1:endCxn id="1003" idx="1"/>
          </ns0:cNvCxnSpPr>
          <ns0:nvPr/>
        </ns0:nvCxnSpPr>
        <ns0:spPr>
          <ns1:xfrm>
            <ns1:off x="4154516" y="4032604"/>
            <ns1:ext cx="17586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04" name="Google Shape;1004;p36"/>
          <ns0:cNvSpPr/>
          <ns0:nvPr/>
        </ns0:nvSpPr>
        <ns0:spPr>
          <ns1:xfrm>
            <ns1:off x="4766236" y="2700936"/>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Missed session streaming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3" name="Google Shape;1003;p36"/>
          <ns0:cNvSpPr/>
          <ns0:nvPr/>
        </ns0:nvSpPr>
        <ns0:spPr>
          <ns1:xfrm>
            <ns1:off x="5913116" y="3676161"/>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Summary vid</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eo
creation</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05" name="Google Shape;1005;p36"/>
          <ns0:cNvSpPr/>
          <ns0:nvPr/>
        </ns0:nvSpPr>
        <ns0:spPr>
          <ns1:xfrm>
            <ns1:off x="4763685" y="4789372"/>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Full vide</ns1:t>
            </ns1:r>
            <ns1:br>
              <ns1:rPr b="1" i="0" lang="ja-JP" sz="1600" u="none" cap="none" strike="noStrike">
                <ns1:solidFill>
                  <ns1:schemeClr val="accent4"/>
                </ns1:solidFill>
                <ns1:latin typeface="BIZ UDPGothic"/>
                <ns1:ea typeface="BIZ UDPGothic"/>
                <ns1:cs typeface="BIZ UDPGothic"/>
                <ns1:sym typeface="BIZ UDPGothic"/>
              </ns1:rPr>
            </ns1:br>
            <ns1:r>
              <ns1:rPr b="1" i="0" lang="ja-JP" sz="1600" u="none" cap="none" strike="noStrike">
                <ns1:solidFill>
                  <ns1:schemeClr val="accent4"/>
                </ns1:solidFill>
                <ns1:latin typeface="BIZ UDPGothic"/>
                <ns1:ea typeface="BIZ UDPGothic"/>
                <ns1:cs typeface="BIZ UDPGothic"/>
                <ns1:sym typeface="BIZ UDPGothic"/>
              </ns1:rPr>
              <ns1:t>o
provid</ns1:t>
            </ns1:r>
            <ns1:r>
              <ns1:rPr b="1" i="0" lang="ja-JP" sz="1000" u="none" cap="none" strike="noStrike">
                <ns1:solidFill>
                  <ns1:schemeClr val="accent4"/>
                </ns1:solidFill>
                <ns1:latin typeface="BIZ UDPGothic"/>
                <ns1:ea typeface="BIZ UDPGothic"/>
                <ns1:cs typeface="BIZ UDPGothic"/>
                <ns1:sym typeface="BIZ UDPGothic"/>
              </ns1:rPr>
              <ns1:t>ed/free*</ns1:t>
            </ns1:r>
            <ns1:endParaRPr b="0" i="0" sz="1000" u="none" cap="none" strike="noStrike">
              <ns1:solidFill>
                <ns1:srgbClr val="000000"/>
              </ns1:solidFill>
              <ns1:latin typeface="BIZ UDPGothic"/>
              <ns1:ea typeface="BIZ UDPGothic"/>
              <ns1:cs typeface="BIZ UDPGothic"/>
              <ns1:sym typeface="BIZ UDPGothic"/>
            </ns1:endParaRPr>
          </ns1:p>
        </ns0:txBody>
      </ns0:sp>
      <ns0:sp>
        <ns0:nvSpPr>
          <ns0:cNvPr id="1006" name="Google Shape;1006;p36"/>
          <ns0:cNvSpPr txBox="1"/>
          <ns0:nvPr/>
        </ns0:nvSpPr>
        <ns0:spPr>
          <ns1:xfrm>
            <ns1:off x="4917403" y="2476097"/>
            <ns1:ext cx="1402635"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Distributed later exclusively to absentees</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7" name="Google Shape;1007;p36"/>
          <ns0:cNvSpPr txBox="1"/>
          <ns0:nvPr/>
        </ns0:nvSpPr>
        <ns0:spPr>
          <ns1:xfrm>
            <ns1:off x="5819294" y="3432433"/>
            <ns1:ext cx="1883411" cy="23079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Uploaded to your own website or YouTube</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8" name="Google Shape;1008;p36"/>
          <ns0:cNvSpPr txBox="1"/>
          <ns0:nvPr/>
        </ns0:nvSpPr>
        <ns0:spPr>
          <ns1:xfrm>
            <ns1:off x="4733901" y="4393163"/>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On your own website or</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Post on your company-managed social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09" name="Google Shape;1009;p36"/>
          <ns0:cNvSpPr txBox="1"/>
          <ns0:nvPr/>
        </ns0:nvSpPr>
        <ns0:spPr>
          <ns1:xfrm>
            <ns1:off x="7624928" y="2371099"/>
            <ns1:ext cx="1769637"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Rebroadcast past Majisemi event videos</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Effortless event without on-the-day presentation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0" name="Google Shape;1010;p36"/>
          <ns0:cNvSpPr txBox="1"/>
          <ns0:nvPr/>
        </ns0:nvSpPr>
        <ns0:spPr>
          <ns1:xfrm>
            <ns1:off x="8394442" y="4400355"/>
            <ns1:ext cx="1910948"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Webinars or videos not hosted by Majisemi</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Secondary use on portals and advertising media</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11" name="Google Shape;1011;p36"/>
          <ns0:cNvSpPr txBox="1"/>
          <ns0:nvPr/>
        </ns0:nvSpPr>
        <ns0:spPr>
          <ns1:xfrm>
            <ns1:off x="8358639" y="5511871"/>
            <ns1:ext cx="1910948" cy="5077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Listed on majisemi.com</ns1:t>
            </ns1:r>
            <ns1:endParaRPr b="0" i="0" sz="1400" u="none" cap="none" strike="noStrike">
              <ns1:solidFill>
                <ns1:srgbClr val="000000"/>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Acquire new leads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rgbClr val="FF0000"/>
                </ns1:solidFill>
                <ns1:latin typeface="BIZ UDPGothic"/>
                <ns1:ea typeface="BIZ UDPGothic"/>
                <ns1:cs typeface="BIZ UDPGothic"/>
                <ns1:sym typeface="BIZ UDPGothic"/>
              </ns1:rPr>
              <ns1:t>Majisemi Club Benefits</ns1:t>
            </ns1:r>
            <ns1:endParaRPr b="0" i="0" sz="900" u="none" cap="none" strike="noStrike">
              <ns1:solidFill>
                <ns1:srgbClr val="FF0000"/>
              </ns1:solidFill>
              <ns1:latin typeface="BIZ UDPGothic"/>
              <ns1:ea typeface="BIZ UDPGothic"/>
              <ns1:cs typeface="BIZ UDPGothic"/>
              <ns1:sym typeface="BIZ UDPGothic"/>
            </ns1:endParaRPr>
          </ns1:p>
        </ns0:txBody>
      </ns0:sp>
      <ns0:sp>
        <ns0:nvSpPr>
          <ns0:cNvPr id="1012" name="Google Shape;1012;p36"/>
          <ns0:cNvSpPr/>
          <ns0:nvPr/>
        </ns0:nvSpPr>
        <ns0:spPr>
          <ns1:xfrm>
            <ns1:off x="595695" y="2699470"/>
            <ns1:ext cx="1351175" cy="712885"/>
          </ns1:xfrm>
          <ns1:prstGeom prst="roundRect">
            <ns1:avLst>
              <ns1:gd fmla="val 9231" name="adj"/>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Webinar
</ns1:t>
            </ns1:r>
            <ns1:br>
              <ns1:rPr b="1" i="0" lang="ja-JP" sz="1600" u="none" cap="none" strike="noStrike">
                <ns1:solidFill>
                  <ns1:schemeClr val="lt1"/>
                </ns1:solidFill>
                <ns1:latin typeface="BIZ UDPGothic"/>
                <ns1:ea typeface="BIZ UDPGothic"/>
                <ns1:cs typeface="BIZ UDPGothic"/>
                <ns1:sym typeface="BIZ UDPGothic"/>
              </ns1:rPr>
            </ns1:br>
            <ns1:r>
              <ns1:rPr b="1" i="0" lang="ja-JP" sz="1600" u="none" cap="none" strike="noStrike">
                <ns1:solidFill>
                  <ns1:schemeClr val="lt1"/>
                </ns1:solidFill>
                <ns1:latin typeface="BIZ UDPGothic"/>
                <ns1:ea typeface="BIZ UDPGothic"/>
                <ns1:cs typeface="BIZ UDPGothic"/>
                <ns1:sym typeface="BIZ UDPGothic"/>
              </ns1:rPr>
              <ns1:t>Hosting</ns1:t>
            </ns1:r>
            <ns1:endParaRPr b="0" i="0" sz="1400" u="none" cap="none" strike="noStrike">
              <ns1:solidFill>
                <ns1:srgbClr val="000000"/>
              </ns1:solidFill>
              <ns1:latin typeface="Arial"/>
              <ns1:ea typeface="Arial"/>
              <ns1:cs typeface="Arial"/>
              <ns1:sym typeface="Arial"/>
            </ns1:endParaRPr>
          </ns1:p>
        </ns0:txBody>
      </ns0:sp>
      <ns0:sp>
        <ns0:nvSpPr>
          <ns0:cNvPr id="1013" name="Google Shape;1013;p36"/>
          <ns0:cNvSpPr/>
          <ns0:nvPr/>
        </ns0:nvSpPr>
        <ns0:spPr>
          <ns1:xfrm>
            <ns1:off x="4756117" y="5643916"/>
            <ns1:ext cx="2794121" cy="353858"/>
          </ns1:xfrm>
          <ns1:prstGeom prst="roundRect">
            <ns1:avLst>
              <ns1:gd fmla="val 9231"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Arial"/>
              <ns1:ea typeface="Arial"/>
              <ns1:cs typeface="Arial"/>
              <ns1:sym typeface="Arial"/>
            </ns1:endParaRPr>
          </ns1:p>
        </ns0:txBody>
      </ns0:sp>
      <ns0:sp>
        <ns0:nvSpPr>
          <ns0:cNvPr id="1014" name="Google Shape;1014;p36"/>
          <ns0:cNvSpPr/>
          <ns0:nvPr/>
        </ns0:nvSpPr>
        <ns0:spPr>
          <ns1:xfrm>
            <ns1:off x="7840009" y="1139786"/>
            <ns1:ext cx="3344076" cy="353858"/>
          </ns1:xfrm>
          <ns1:prstGeom prst="roundRect">
            <ns1:avLst>
              <ns1:gd fmla="val 9231" name="adj"/>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Branding &amp; new lead acquisition</ns1:t>
            </ns1:r>
            <ns1:endParaRPr b="0" i="0" sz="1400" u="none" cap="none" strike="noStrike">
              <ns1:solidFill>
                <ns1:srgbClr val="000000"/>
              </ns1:solidFill>
              <ns1:latin typeface="Arial"/>
              <ns1:ea typeface="Arial"/>
              <ns1:cs typeface="Arial"/>
              <ns1:sym typeface="Arial"/>
            </ns1:endParaRPr>
          </ns1:p>
        </ns0:txBody>
      </ns0:sp>
      <ns0:sp>
        <ns0:nvSpPr>
          <ns0:cNvPr id="1015" name="Google Shape;1015;p36"/>
          <ns0:cNvSpPr/>
          <ns0:nvPr/>
        </ns0:nvSpPr>
        <ns0:spPr>
          <ns1:xfrm>
            <ns1:off x="9657698" y="1678321"/>
            <ns1:ext cx="2141217" cy="2195915"/>
          </ns1:xfrm>
          <ns1:prstGeom prst="ellipse">
            <ns1:avLst/>
          </ns1:prstGeom>
          <ns1:solidFill>
            <ns1:schemeClr val="accent5"/>
          </ns1:solidFill>
          <ns1:ln>
            <ns1:noFill/>
          </ns1:ln>
          <ns1:effectLst>
            <ns1:outerShdw blurRad="139700" sx="102000" rotWithShape="0" algn="tr" dir="8100000" dist="38100" sy="1020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16" name="Google Shape;1016;p36"/>
          <ns0:cNvSpPr txBox="1"/>
          <ns0:nvPr/>
        </ns0:nvSpPr>
        <ns0:spPr>
          <ns1:xfrm>
            <ns1:off x="9709010" y="2181631"/>
            <ns1:ext cx="2026521" cy="1123344"/>
          </ns1:xfrm>
          <ns1:prstGeom prst="rect">
            <ns1:avLst/>
          </ns1:prstGeom>
          <ns1:noFill/>
          <ns1:ln>
            <ns1:noFill/>
          </ns1:ln>
        </ns0:spPr>
        <ns0:txBody>
          <ns1:bodyPr anchorCtr="0" anchor="ctr"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During webinar hosting</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0" i="0" lang="ja-JP" sz="1100" u="none" cap="none" strike="noStrike">
                <ns1:solidFill>
                  <ns1:srgbClr val="0A1F4D"/>
                </ns1:solidFill>
                <ns1:latin typeface="BIZ UDPGothic"/>
                <ns1:ea typeface="BIZ UDPGothic"/>
                <ns1:cs typeface="BIZ UDPGothic"/>
                <ns1:sym typeface="BIZ UDPGothic"/>
              </ns1:rPr>
              <ns1:t>Reuse content to</ns1:t>
            </ns1:r>
            <ns1:endParaRPr b="0" i="0" sz="1100" u="none" cap="none" strike="noStrike">
              <ns1:solidFill>
                <ns1:srgbClr val="0A1F4D"/>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1500" u="none" cap="none" strike="noStrike">
                <ns1:solidFill>
                  <ns1:srgbClr val="102F74"/>
                </ns1:solidFill>
                <ns1:latin typeface="BIZ UDPGothic"/>
                <ns1:ea typeface="BIZ UDPGothic"/>
                <ns1:cs typeface="BIZ UDPGothic"/>
                <ns1:sym typeface="BIZ UDPGothic"/>
              </ns1:rPr>
              <ns1:t>Continue lead nurturin</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g
and acquire new lea</ns1:t>
            </ns1:r>
            <ns1:br>
              <ns1:rPr b="1" i="0" lang="ja-JP" sz="1500" u="none" cap="none" strike="noStrike">
                <ns1:solidFill>
                  <ns1:srgbClr val="102F74"/>
                </ns1:solidFill>
                <ns1:latin typeface="BIZ UDPGothic"/>
                <ns1:ea typeface="BIZ UDPGothic"/>
                <ns1:cs typeface="BIZ UDPGothic"/>
                <ns1:sym typeface="BIZ UDPGothic"/>
              </ns1:rPr>
            </ns1:br>
            <ns1:r>
              <ns1:rPr b="1" i="0" lang="ja-JP" sz="1500" u="none" cap="none" strike="noStrike">
                <ns1:solidFill>
                  <ns1:srgbClr val="102F74"/>
                </ns1:solidFill>
                <ns1:latin typeface="BIZ UDPGothic"/>
                <ns1:ea typeface="BIZ UDPGothic"/>
                <ns1:cs typeface="BIZ UDPGothic"/>
                <ns1:sym typeface="BIZ UDPGothic"/>
              </ns1:rPr>
              <ns1:t>ds
even after hosting</ns1:t>
            </ns1:r>
            <ns1:endParaRPr b="0" i="0" sz="1400" u="none" cap="none" strike="noStrike">
              <ns1:solidFill>
                <ns1:srgbClr val="000000"/>
              </ns1:solidFill>
              <ns1:latin typeface="Arial"/>
              <ns1:ea typeface="Arial"/>
              <ns1:cs typeface="Arial"/>
              <ns1:sym typeface="Arial"/>
            </ns1:endParaRPr>
          </ns1:p>
        </ns0:txBody>
      </ns0:sp>
      <ns0:sp>
        <ns0:nvSpPr>
          <ns0:cNvPr id="1017" name="Google Shape;1017;p36"/>
          <ns0:cNvSpPr/>
          <ns0:nvPr/>
        </ns0:nvSpPr>
        <ns0:spPr>
          <ns1:xfrm>
            <ns1:off x="267871" y="1381321"/>
            <ns1:ext cx="3542892" cy="259796"/>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018" name="Google Shape;1018;p36"/>
          <ns0:cNvSpPr txBox="1"/>
          <ns0:nvPr/>
        </ns0:nvSpPr>
        <ns0:spPr>
          <ns1:xfrm>
            <ns1:off x="221196" y="101835"/>
            <ns1:ext cx="6302099"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Reasons to use Majisemi</ns1:t>
            </ns1:r>
            <ns1:endParaRPr b="0" i="0" sz="1400" u="none" cap="none" strike="noStrike">
              <ns1:solidFill>
                <ns1:srgbClr val="000000"/>
              </ns1:solidFill>
              <ns1:latin typeface="Arial"/>
              <ns1:ea typeface="Arial"/>
              <ns1:cs typeface="Arial"/>
              <ns1:sym typeface="Arial"/>
            </ns1:endParaRPr>
          </ns1:p>
        </ns0:txBody>
      </ns0:sp>
      <ns0:sp>
        <ns0:nvSpPr>
          <ns0:cNvPr id="1019" name="Google Shape;1019;p36"/>
          <ns0:cNvSpPr txBox="1"/>
          <ns0:nvPr/>
        </ns0:nvSpPr>
        <ns0:spPr>
          <ns1:xfrm>
            <ns1:off x="218900" y="965555"/>
            <ns1:ext cx="3659232"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Effective use of content</ns1:t>
            </ns1:r>
            <ns1:endParaRPr b="0" i="0" sz="1400" u="none" cap="none" strike="noStrike">
              <ns1:solidFill>
                <ns1:srgbClr val="000000"/>
              </ns1:solidFill>
              <ns1:latin typeface="Arial"/>
              <ns1:ea typeface="Arial"/>
              <ns1:cs typeface="Arial"/>
              <ns1:sym typeface="Arial"/>
            </ns1:endParaRPr>
          </ns1:p>
        </ns0:txBody>
      </ns0:sp>
      <ns0:sp>
        <ns0:nvSpPr>
          <ns0:cNvPr id="1020" name="Google Shape;1020;p3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21" name="Google Shape;1021;p36"/>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22" name="Google Shape;1022;p36"/>
          <ns0:cNvSpPr/>
          <ns0:nvPr/>
        </ns0:nvSpPr>
        <ns0:spPr>
          <ns1:xfrm>
            <ns1:off x="5944535" y="1654287"/>
            <ns1:ext cx="1695768" cy="712885"/>
          </ns1:xfrm>
          <ns1:prstGeom prst="roundRect">
            <ns1:avLst>
              <ns1:gd fmla="val 9231" name="adj"/>
            </ns1:avLst>
          </ns1:prstGeom>
          <ns1:solidFill>
            <ns1:schemeClr val="lt1"/>
          </ns1:solidFill>
          <ns1:ln cap="flat" cmpd="sng" w="25400">
            <ns1:solidFill>
              <ns1:schemeClr val="accent4"/>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SEO article</ns1:t>
            </ns1:r>
            <ns1:endParaRPr b="1" i="0" sz="16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accent4"/>
                </ns1:solidFill>
                <ns1:latin typeface="BIZ UDPGothic"/>
                <ns1:ea typeface="BIZ UDPGothic"/>
                <ns1:cs typeface="BIZ UDPGothic"/>
                <ns1:sym typeface="BIZ UDPGothic"/>
              </ns1:rPr>
              <ns1:t>Create (blog)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23" name="Google Shape;1023;p36"/>
          <ns0:cNvSpPr txBox="1"/>
          <ns0:nvPr/>
        </ns0:nvSpPr>
        <ns0:spPr>
          <ns1:xfrm>
            <ns1:off x="5878753" y="1289346"/>
            <ns1:ext cx="1826791" cy="36929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Create articles from presentation content</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Register on your own site, also for SEO measures</ns1:t>
            </ns1:r>
            <ns1:endParaRPr b="0" i="0" sz="900" u="none" cap="none" strike="noStrike">
              <ns1:solidFill>
                <ns1:schemeClr val="accent4"/>
              </ns1:solidFill>
              <ns1:latin typeface="BIZ UDPGothic"/>
              <ns1:ea typeface="BIZ UDPGothic"/>
              <ns1:cs typeface="BIZ UDPGothic"/>
              <ns1:sym typeface="BIZ UDPGothic"/>
            </ns1:endParaRPr>
          </ns1:p>
        </ns0:txBody>
      </ns0:sp>
      <ns0:cxnSp>
        <ns0:nvCxnSpPr>
          <ns0:cNvPr id="1024" name="Google Shape;1024;p36"/>
          <ns0:cNvCxnSpPr>
            <ns1:endCxn id="1022" idx="1"/>
          </ns0:cNvCxnSpPr>
          <ns0:nvPr/>
        </ns0:nvCxnSpPr>
        <ns0:spPr>
          <ns1:xfrm>
            <ns1:off x="4154435" y="2010730"/>
            <ns1:ext cx="1790100" cy="0"/>
          </ns1:xfrm>
          <ns1:prstGeom prst="straightConnector1">
            <ns1:avLst/>
          </ns1:prstGeom>
          <ns1:noFill/>
          <ns1:ln cap="flat" cmpd="sng" w="28575">
            <ns1:solidFill>
              <ns1:schemeClr val="accent4"/>
            </ns1:solidFill>
            <ns1:prstDash val="solid"/>
            <ns1:round/>
            <ns1:headEnd len="sm" w="sm" type="none"/>
            <ns1:tailEnd len="sm" w="sm" type="none"/>
          </ns1:ln>
        </ns0:spPr>
      </ns0:cxnSp>
      <ns0:sp>
        <ns0:nvSpPr>
          <ns0:cNvPr id="1025" name="Google Shape;1025;p36"/>
          <ns0:cNvSpPr txBox="1"/>
          <ns0:nvPr/>
        </ns0:nvSpPr>
        <ns0:spPr>
          <ns1:xfrm>
            <ns1:off x="251888" y="6119125"/>
            <ns1:ext cx="3987300" cy="3693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※In the trial, we do not provide full videos regardless of free or paid. However</ns1:t>
            </ns1:r>
            <ns1:br>
              <ns1:rPr b="0" i="0" lang="ja-JP" sz="900" u="none" cap="none" strike="noStrike">
                <ns1:solidFill>
                  <ns1:schemeClr val="accent4"/>
                </ns1:solidFill>
                <ns1:latin typeface="BIZ UDPGothic"/>
                <ns1:ea typeface="BIZ UDPGothic"/>
                <ns1:cs typeface="BIZ UDPGothic"/>
                <ns1:sym typeface="BIZ UDPGothic"/>
              </ns1:rPr>
            </ns1:br>
            <ns1:r>
              <ns1:rPr b="0" i="0" lang="ja-JP" sz="900" u="none" cap="none" strike="noStrike">
                <ns1:solidFill>
                  <ns1:schemeClr val="accent4"/>
                </ns1:solidFill>
                <ns1:latin typeface="BIZ UDPGothic"/>
                <ns1:ea typeface="BIZ UDPGothic"/>
                <ns1:cs typeface="BIZ UDPGothic"/>
                <ns1:sym typeface="BIZ UDPGothic"/>
              </ns1:rPr>
              <ns1:t>, after the main contract, past sessions can be provided regardless of the plan.</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026" name="Google Shape;1026;p36"/>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27" name="Google Shape;1027;p36"/>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7.xml><?xml version="1.0" encoding="utf-8"?>
<ns0:sld xmlns:ns0="http://schemas.openxmlformats.org/presentationml/2006/main" xmlns:ns1="http://schemas.openxmlformats.org/drawingml/2006/main" xmlns:ns2="http://schemas.openxmlformats.org/officeDocument/2006/relationships">
  <ns0:cSld>
    <ns0:spTree>
      <ns0:nvGrpSpPr>
        <ns0:cNvPr id="1031" name="Shape 1031"/>
        <ns0:cNvGrpSpPr/>
        <ns0:nvPr/>
      </ns0:nvGrpSpPr>
      <ns0:grpSpPr>
        <ns1:xfrm>
          <ns1:off x="0" y="0"/>
          <ns1:ext cx="0" cy="0"/>
          <ns1:chOff x="0" y="0"/>
          <ns1:chExt cx="0" cy="0"/>
        </ns1:xfrm>
      </ns0:grpSpPr>
      <ns0:sp>
        <ns0:nvSpPr>
          <ns0:cNvPr id="1032" name="Google Shape;1032;p37"/>
          <ns0:cNvSpPr/>
          <ns0:nvPr/>
        </ns0:nvSpPr>
        <ns0:spPr>
          <ns1:xfrm>
            <ns1:off x="12026675" y="-525"/>
            <ns1:ext cx="173100" cy="7536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33" name="Google Shape;1033;p37"/>
          <ns0:cNvSpPr txBox="1"/>
          <ns0:nvPr/>
        </ns0:nvSpPr>
        <ns0:spPr>
          <ns1:xfrm>
            <ns1:off x="7062974" y="5578875"/>
            <ns1:ext cx="48555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※To accommodate applicants, we cannot decline participation for those who apply within 2 business days before the event. </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If you want to ensure competitors are excluded, set the application deadline 3 business days prior.</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034" name="Google Shape;1034;p37"/>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035" name="Google Shape;1035;p37"/>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©2018-2024 MAJISEMI Inc.</ns1:t>
            </ns1:r>
            <ns1:endParaRPr b="0" i="0" sz="1000" u="none" cap="none" strike="noStrike">
              <ns1:solidFill>
                <ns1:srgbClr val="D8D8D8"/>
              </ns1:solidFill>
              <ns1:latin typeface="Arial"/>
              <ns1:ea typeface="Arial"/>
              <ns1:cs typeface="Arial"/>
              <ns1:sym typeface="Arial"/>
            </ns1:endParaRPr>
          </ns1:p>
        </ns0:txBody>
      </ns0:sp>
      <ns0:pic>
        <ns0:nvPicPr>
          <ns0:cNvPr descr="グラフィカル ユーザー インターフェイス&#10;&#10;中程度の精度で自動的に生成された説明" id="1036" name="Google Shape;1036;p37"/>
          <ns0:cNvPicPr preferRelativeResize="0"/>
          <ns0:nvPr/>
        </ns0:nvPicPr>
        <ns0:blipFill rotWithShape="1">
          <ns1:blip ns2:embed="rId3">
            <ns1:alphaModFix/>
          </ns1:blip>
          <ns1:srcRect b="0" l="0" r="0" t="0"/>
          <ns1:stretch/>
        </ns0:blipFill>
        <ns0:spPr>
          <ns1:xfrm>
            <ns1:off x="0" y="0"/>
            <ns1:ext cx="12192000" cy="6858000"/>
          </ns1:xfrm>
          <ns1:prstGeom prst="rect">
            <ns1:avLst/>
          </ns1:prstGeom>
          <ns1:noFill/>
          <ns1:ln>
            <ns1:noFill/>
          </ns1:ln>
        </ns0:spPr>
      </ns0:pic>
      <ns0:sp>
        <ns0:nvSpPr>
          <ns0:cNvPr id="1037" name="Google Shape;1037;p3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38" name="Google Shape;1038;p3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8.xml><?xml version="1.0" encoding="utf-8"?>
<ns0:sld xmlns:ns0="http://schemas.openxmlformats.org/presentationml/2006/main" xmlns:ns1="http://schemas.openxmlformats.org/drawingml/2006/main">
  <ns0:cSld>
    <ns0:spTree>
      <ns0:nvGrpSpPr>
        <ns0:cNvPr id="1042" name="Shape 1042"/>
        <ns0:cNvGrpSpPr/>
        <ns0:nvPr/>
      </ns0:nvGrpSpPr>
      <ns0:grpSpPr>
        <ns1:xfrm>
          <ns1:off x="0" y="0"/>
          <ns1:ext cx="0" cy="0"/>
          <ns1:chOff x="0" y="0"/>
          <ns1:chExt cx="0" cy="0"/>
        </ns1:xfrm>
      </ns0:grpSpPr>
      <ns0:sp>
        <ns0:nvSpPr>
          <ns0:cNvPr id="1043" name="Google Shape;1043;p38"/>
          <ns0:cNvSpPr/>
          <ns0:nvPr/>
        </ns0:nvSpPr>
        <ns0:spPr>
          <ns1:xfrm rot="-5400000">
            <ns1:off x="375235" y="793424"/>
            <ns1:ext cx="2742300" cy="3102600"/>
          </ns1:xfrm>
          <ns1:prstGeom prst="round2SameRect">
            <ns1:avLst>
              <ns1:gd fmla="val 3710" name="adj1"/>
              <ns1:gd fmla="val 0" name="adj2"/>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44" name="Google Shape;1044;p38"/>
          <ns0:cNvSpPr/>
          <ns0:nvPr/>
        </ns0:nvSpPr>
        <ns0:spPr>
          <ns1:xfrm>
            <ns1:off x="195083" y="970448"/>
            <ns1:ext cx="11755200" cy="27453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Arial"/>
              <ns1:ea typeface="Arial"/>
              <ns1:cs typeface="Arial"/>
              <ns1:sym typeface="Arial"/>
            </ns1:endParaRPr>
          </ns1:p>
        </ns0:txBody>
      </ns0:sp>
      <ns0:sp>
        <ns0:nvSpPr>
          <ns0:cNvPr id="1045" name="Google Shape;1045;p38"/>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46" name="Google Shape;1046;p38"/>
          <ns0:cNvSpPr txBox="1"/>
          <ns0:nvPr/>
        </ns0:nvSpPr>
        <ns0:spPr>
          <ns1:xfrm>
            <ns1:off x="447608" y="1517794"/>
            <ns1:ext cx="2597400" cy="1346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14,500 yen per applic</ns1:t>
            </ns1:r>
            <ns1:r>
              <ns1:rPr b="1" i="0" lang="ja-JP" sz="800" u="none" cap="none" strike="noStrike">
                <ns1:solidFill>
                  <ns1:schemeClr val="accent4"/>
                </ns1:solidFill>
                <ns1:latin typeface="BIZ UDPGothic"/>
                <ns1:ea typeface="BIZ UDPGothic"/>
                <ns1:cs typeface="BIZ UDPGothic"/>
                <ns1:sym typeface="BIZ UDPGothic"/>
              </ns1:rPr>
              <ns1:t>ation (excluding tax)</ns1:t>
            </ns1:r>
            <ns1:endParaRPr b="0" i="0" sz="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・On-demand events, on-demand applications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・Performance-based billing based on number of attendees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・Applications from 20 people or more</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100"/>
              <ns1:buFont typeface="Arial"/>
              <ns1:buNone/>
            </ns1:pPr>
            <ns1:r>
              <ns1:rPr b="0" i="0" lang="ja-JP" sz="1100" u="none" cap="none" strike="noStrike">
                <ns1:solidFill>
                  <ns1:schemeClr val="accent4"/>
                </ns1:solidFill>
                <ns1:latin typeface="BIZ UDPGothic"/>
                <ns1:ea typeface="BIZ UDPGothic"/>
                <ns1:cs typeface="BIZ UDPGothic"/>
                <ns1:sym typeface="BIZ UDPGothic"/>
              </ns1:rPr>
              <ns1:t> (Billing is only for the number of attendees)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047" name="Google Shape;1047;p38"/>
          <ns0:cNvSpPr txBox="1"/>
          <ns0:nvPr/>
        </ns0:nvSpPr>
        <ns0:spPr>
          <ns1:xfrm>
            <ns1:off x="3634850" y="2158684"/>
            <ns1:ext cx="8299500" cy="1464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*Billing will be based on the number of registrants up to the maximum specified above. Once capacity is reached, registration will be stopped.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*Due to privacy protection considerations, the list will be delivered directly to the seminar organizer.</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*In addition to participants, absentees (pre-cancellation, day-of cancellation) will also be billed.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*While efforts will be made to achieve maximum capacity, attendance numbers are not guaranteed.</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*There are cases where no attendees may be drawn due to the seminar theme or concurrent events.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48" name="Google Shape;1048;p38"/>
          <ns0:cNvSpPr txBox="1"/>
          <ns0:nvPr/>
        </ns0:nvSpPr>
        <ns0:spPr>
          <ns1:xfrm>
            <ns1:off x="3634850" y="1056334"/>
            <ns1:ext cx="7842300" cy="11025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This is a plan for holding one-time webinars on a fully performance-based fee.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You can choose from four types of delegation levels.</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Accepted from applications of 20 people or more.</ns1:t>
            </ns1:r>
            <ns1:endParaRPr b="0" i="0" sz="14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15000"/>
              </ns1:lnSpc>
              <ns1:spcBef>
                <ns1:spcPts val="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If there are only 10 applicants, you will only be billed for those 10 people.</ns1:t>
            </ns1:r>
            <ns1:endParaRPr b="0" i="0" sz="14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49" name="Google Shape;1049;p38"/>
          <ns0:cNvGraphicFramePr/>
          <ns0:nvPr/>
        </ns0:nvGraphicFramePr>
        <ns0:xfrm>
          <ns1:off x="6486861" y="4119208"/>
          <ns1:ext cx="3000000" cy="3000000"/>
        </ns0:xfrm>
        <ns1:graphic>
          <ns1:graphicData uri="http://schemas.openxmlformats.org/drawingml/2006/table">
            <ns1:tbl>
              <ns1:tblPr bandRow="1" firstRow="1">
                <ns1:noFill/>
                <ns1:tableStyleId>{DE458228-4A23-4751-AD18-C8A8BBD7AB6F}</ns1:tableStyleId>
              </ns1:tblPr>
              <ns1:tblGrid>
                <ns1:gridCol w="1453200"/>
                <ns1:gridCol w="1299300"/>
                <ns1:gridCol w="851225"/>
                <ns1:gridCol w="801000"/>
                <ns1:gridCol w="1042675"/>
              </ns1:tblGrid>
              <ns1:tr h="3344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71647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Visitor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 pe</ns1:t>
                      </ns1:r>
                      <ns1:r>
                        <ns1:rPr lang="ja-JP" sz="1000" u="none" cap="none" strike="noStrike">
                          <ns1:solidFill>
                            <ns1:schemeClr val="lt1"/>
                          </ns1:solidFill>
                          <ns1:latin typeface="BIZ UDPGothic"/>
                          <ns1:ea typeface="BIZ UDPGothic"/>
                          <ns1:cs typeface="BIZ UDPGothic"/>
                          <ns1:sym typeface="BIZ UDPGothic"/>
                        </ns1:rPr>
                        <ns1:t>ople)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Webinar</ns1:t>
                      </ns1:r>
                      <ns1:endParaRPr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and managing</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14,500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Visitor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20 people</ns1:t>
                      </ns1:r>
                      <ns1:endParaRPr sz="15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3440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29,000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58525">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 tax)</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319,000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cxnSp>
        <ns0:nvCxnSpPr>
          <ns0:cNvPr id="1050" name="Google Shape;1050;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51" name="Google Shape;1051;p38"/>
          <ns0:cNvSpPr/>
          <ns0:nvPr/>
        </ns0:nvSpPr>
        <ns0:spPr>
          <ns1:xfrm>
            <ns1:off x="5354675"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52" name="Google Shape;1052;p38"/>
          <ns0:cNvSpPr/>
          <ns0:nvPr/>
        </ns0:nvSpPr>
        <ns0:spPr>
          <ns1:xfrm>
            <ns1:off x="7058691"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cxnSp>
        <ns0:nvCxnSpPr>
          <ns0:cNvPr id="1053" name="Google Shape;1053;p38"/>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cxnSp>
        <ns0:nvCxnSpPr>
          <ns0:cNvPr id="1054" name="Google Shape;1054;p38"/>
          <ns0:cNvCxnSpPr/>
          <ns0:nvPr/>
        </ns0:nvCxnSpPr>
        <ns0:spPr>
          <ns1:xfrm>
            <ns1:off x="6350" y="786145"/>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55" name="Google Shape;1055;p38"/>
          <ns0:cNvSpPr/>
          <ns0:nvPr/>
        </ns0:nvSpPr>
        <ns0:spPr>
          <ns1:xfrm>
            <ns1:off x="2856621" y="227019"/>
            <ns1:ext cx="2414400" cy="461100"/>
          </ns1:xfrm>
          <ns1:prstGeom prst="roundRect">
            <ns1:avLst>
              <ns1:gd fmla="val 1666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Visitor</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56" name="Google Shape;1056;p38"/>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57" name="Google Shape;1057;p38"/>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58" name="Google Shape;1058;p38"/>
          <ns0:cNvGraphicFramePr/>
          <ns0:nvPr/>
        </ns0:nvGraphicFramePr>
        <ns0:xfrm>
          <ns1:off x="195083" y="4119209"/>
          <ns1:ext cx="3000000" cy="3000000"/>
        </ns0:xfrm>
        <ns1:graphic>
          <ns1:graphicData uri="http://schemas.openxmlformats.org/drawingml/2006/table">
            <ns1:tbl>
              <ns1:tblPr>
                <ns1:noFill/>
                <ns1:tableStyleId>{3467832D-9DE1-49CC-B827-7DFF1556ED4D}</ns1:tableStyleId>
              </ns1:tblPr>
              <ns1:tblGrid>
                <ns1:gridCol w="805375"/>
                <ns1:gridCol w="796075"/>
                <ns1:gridCol w="505425"/>
                <ns1:gridCol w="605675"/>
                <ns1:gridCol w="454300"/>
                <ns1:gridCol w="800425"/>
                <ns1:gridCol w="735525"/>
                <ns1:gridCol w="594900"/>
                <ns1:gridCol w="775175"/>
              </ns1:tblGrid>
              <ns1:tr h="423075">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Menu</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Planning</ns1:t>
                      </ns1:r>
                      <ns1:endParaRPr sz="10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Attracting attendees</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LP setup</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Moderator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Other media</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Capture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URL delivery</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Reminder</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Zoom</ns1:t>
                      </ns1:r>
                      <ns1:endParaRPr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Provision</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Post-event</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Survey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chemeClr val="accent4"/>
                    </ns1:solidFill>
                  </ns1:tcPr>
                </ns1:tc>
              </ns1:tr>
              <ns1:tr h="260350">
                <ns1:tc rowSpan="4">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Majisemi</ns1:t>
                      </ns1:r>
                      <ns1:endParaRPr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lt1"/>
                          </ns1:solidFill>
                          <ns1:latin typeface="BIZ UDPGothic"/>
                          <ns1:ea typeface="BIZ UDPGothic"/>
                          <ns1:cs typeface="BIZ UDPGothic"/>
                          <ns1:sym typeface="BIZ UDPGothic"/>
                        </ns1:rPr>
                        <ns1:t>Visitor</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Standard</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No other media posting</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and attracting</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and managing</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r h="423075">
                <ns1:tc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Attracting only</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9525">
                      <ns1:solidFill>
                        <ns1:schemeClr val="accent4"/>
                      </ns1:solidFill>
                      <ns1:prstDash val="solid"/>
                      <ns1:round/>
                      <ns1:headEnd len="sm" w="sm" type="none"/>
                      <ns1:tailEnd len="sm" w="sm" type="none"/>
                    </ns1:lnL>
                    <ns1:lnR cap="flat" cmpd="sng" w="9525">
                      <ns1:solidFill>
                        <ns1:schemeClr val="accent4"/>
                      </ns1:solidFill>
                      <ns1:prstDash val="solid"/>
                      <ns1:round/>
                      <ns1:headEnd len="sm" w="sm" type="none"/>
                      <ns1:tailEnd len="sm" w="sm" type="none"/>
                    </ns1:lnR>
                    <ns1:lnT cap="flat" cmpd="sng" w="9525">
                      <ns1:solidFill>
                        <ns1:schemeClr val="accent4"/>
                      </ns1:solidFill>
                      <ns1:prstDash val="solid"/>
                      <ns1:round/>
                      <ns1:headEnd len="sm" w="sm" type="none"/>
                      <ns1:tailEnd len="sm" w="sm" type="none"/>
                    </ns1:lnT>
                    <ns1:lnB cap="flat" cmpd="sng" w="9525">
                      <ns1:solidFill>
                        <ns1:schemeClr val="accent4"/>
                      </ns1:solidFill>
                      <ns1:prstDash val="solid"/>
                      <ns1:round/>
                      <ns1:headEnd len="sm" w="sm" type="none"/>
                      <ns1:tailEnd len="sm" w="sm" type="none"/>
                    </ns1:lnB>
                    <ns1:solidFill>
                      <ns1:srgbClr val="E5ECFB"/>
                    </ns1:solidFill>
                  </ns1:tcPr>
                </ns1:tc>
              </ns1:tr>
            </ns1:tbl>
          </ns1:graphicData>
        </ns1:graphic>
      </ns0:graphicFrame>
      <ns0:sp>
        <ns0:nvSpPr>
          <ns0:cNvPr id="1059" name="Google Shape;1059;p38"/>
          <ns0:cNvSpPr/>
          <ns0:nvPr/>
        </ns0:nvSpPr>
        <ns0:spPr>
          <ns1:xfrm>
            <ns1:off x="2924769" y="3886527"/>
            <ns1:ext cx="3332400" cy="2310900"/>
          </ns1:xfrm>
          <ns1:prstGeom prst="rect">
            <ns1:avLst/>
          </ns1:prstGeom>
          <ns1:noFill/>
          <ns1:ln cap="flat" cmpd="sng" w="5715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rgbClr val="4F7CE6"/>
                </ns1:solidFill>
                <ns1:latin typeface="BIZ UDPGothic"/>
                <ns1:ea typeface="BIZ UDPGothic"/>
                <ns1:cs typeface="BIZ UDPGothic"/>
                <ns1:sym typeface="BIZ UDPGothic"/>
              </ns1:rPr>
              <ns1:t>Managing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0" name="Google Shape;1060;p38"/>
          <ns0:cNvSpPr/>
          <ns0:nvPr/>
        </ns0:nvSpPr>
        <ns0:spPr>
          <ns1:xfrm>
            <ns1:off x="2924772" y="3886519"/>
            <ns1:ext cx="3332400" cy="230700"/>
          </ns1:xfrm>
          <ns1:prstGeom prst="rect">
            <ns1:avLst/>
          </ns1:prstGeom>
          <ns1:solidFill>
            <ns1:srgbClr val="4F7CE6"/>
          </ns1:solidFill>
          <ns1:ln cap="flat" cmpd="sng" w="38100">
            <ns1:solidFill>
              <ns1:srgbClr val="4F7CE6"/>
            </ns1:solidFill>
            <ns1:prstDash val="solid"/>
            <ns1:round/>
            <ns1:headEnd len="sm" w="sm" type="none"/>
            <ns1:tailEnd len="sm" w="sm" type="none"/>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Managing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61" name="Google Shape;1061;p38"/>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62" name="Google Shape;1062;p38"/>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9.xml><?xml version="1.0" encoding="utf-8"?>
<ns0:sld xmlns:ns0="http://schemas.openxmlformats.org/presentationml/2006/main" xmlns:ns1="http://schemas.openxmlformats.org/drawingml/2006/main">
  <ns0:cSld>
    <ns0:spTree>
      <ns0:nvGrpSpPr>
        <ns0:cNvPr id="1066" name="Shape 1066"/>
        <ns0:cNvGrpSpPr/>
        <ns0:nvPr/>
      </ns0:nvGrpSpPr>
      <ns0:grpSpPr>
        <ns1:xfrm>
          <ns1:off x="0" y="0"/>
          <ns1:ext cx="0" cy="0"/>
          <ns1:chOff x="0" y="0"/>
          <ns1:chExt cx="0" cy="0"/>
        </ns1:xfrm>
      </ns0:grpSpPr>
      <ns0:sp>
        <ns0:nvSpPr>
          <ns0:cNvPr id="1067" name="Google Shape;1067;p39"/>
          <ns0:cNvSpPr/>
          <ns0:nvPr/>
        </ns0:nvSpPr>
        <ns0:spPr>
          <ns1:xfrm rot="-5400000">
            <ns1:off x="604028" y="606147"/>
            <ns1:ext cx="36240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sp>
        <ns0:nvSpPr>
          <ns0:cNvPr id="1068" name="Google Shape;1068;p39"/>
          <ns0:cNvSpPr/>
          <ns0:nvPr/>
        </ns0:nvSpPr>
        <ns0:spPr>
          <ns1:xfrm>
            <ns1:off x="221197" y="969955"/>
            <ns1:ext cx="11729100" cy="3635400"/>
          </ns1:xfrm>
          <ns1:prstGeom prst="roundRect">
            <ns1:avLst>
              <ns1:gd fmla="val 3256" name="adj"/>
            </ns1:avLst>
          </ns1:prstGeom>
          <ns1:no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69" name="Google Shape;1069;p39"/>
          <ns0:cNvSpPr txBox="1"/>
          <ns0:nvPr/>
        </ns0:nvSpPr>
        <ns0:spPr>
          <ns1:xfrm>
            <ns1:off x="4717500" y="3048032"/>
            <ns1:ext cx="7132800" cy="15822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*To accurately track the number of attendees, we will prepare the application page and provide the list to your company.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If the capacity is reached, applications will be stopped.</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*Due to privacy protection considerations, the list will be delivered directly to the seminar organizer.</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Count includes both participants and absentees (cancellations before or on the day).</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Contract automatically renews monthly and continues on the same terms.</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refunds for unused slots upon withdrawal. Re-enrollment in Majisemi Club is prohibited for 1 year after withdrawal.</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For withdrawal, please notify by email by the end of the month prior to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0:txBody>
      </ns0:sp>
      <ns0:sp>
        <ns0:nvSpPr>
          <ns0:cNvPr id="1070" name="Google Shape;1070;p39"/>
          <ns0:cNvSpPr txBox="1"/>
          <ns0:nvPr/>
        </ns0:nvSpPr>
        <ns0:spPr>
          <ns1:xfrm>
            <ns1:off x="4714725" y="971137"/>
            <ns1:ext cx="7132800" cy="3259200"/>
          </ns1:xfrm>
          <ns1:prstGeom prst="rect">
            <ns1:avLst/>
          </ns1:prstGeom>
          <ns1:noFill/>
          <ns1:ln>
            <ns1:noFill/>
          </ns1:ln>
        </ns0:spPr>
        <ns0:txBody>
          <ns1:bodyPr anchorCtr="0" anchor="t" bIns="45700" lIns="91425" spcFirstLastPara="1" rIns="91425" wrap="square" tIns="45700">
            <ns1:noAutofit/>
          </ns1:bodyPr>
          <ns1:lstStyle/>
          <ns1:p>
            <ns1:pPr indent="-279400" lvl="0" marL="285750" marR="0" rtl="0" algn="l">
              <ns1:lnSpc>
                <ns1:spcPct val="100000"/>
              </ns1:lnSpc>
              <ns1:spcBef>
                <ns1:spcPts val="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Majisemi Club is a membership service to improve webinars through PDCA in repeated webinars. Admission is subject to approval.</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Majisemi Club, we offer a one-stop service for planning, attracting, hosting, and managing. We do not support attracting only.</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Also, the seminar content (planning) should be "problem-solving type seminar" instead of "product presentation." Product presentations should be conducted in the latter half of the presentation. The seminar content will be decided in consultation with the Majisemi planning members. We may not be able to hold it on the theme your company wants. If you want to decide the theme yourself, please use the visitor option.</ns1:t>
            </ns1:r>
            <ns1:endParaRPr b="0" i="0" sz="1300" u="none" cap="none" strike="noStrike">
              <ns1:solidFill>
                <ns1:srgbClr val="000000"/>
              </ns1:solidFill>
              <ns1:latin typeface="Arial"/>
              <ns1:ea typeface="Arial"/>
              <ns1:cs typeface="Arial"/>
              <ns1:sym typeface="Arial"/>
            </ns1:endParaRPr>
          </ns1:p>
          <ns1:p>
            <ns1:pPr indent="-279400" lvl="0" marL="285750" marR="0" rtl="0" algn="l">
              <ns1:lnSpc>
                <ns1:spcPct val="100000"/>
              </ns1:lnSpc>
              <ns1:spcBef>
                <ns1:spcPts val="600"/>
              </ns1:spcBef>
              <ns1:spcAft>
                <ns1:spcPts val="600"/>
              </ns1:spcAft>
              <ns1:buClr>
                <ns1:schemeClr val="accent4"/>
              </ns1:buClr>
              <ns1:buSzPts val="12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 consideration of the purpose of Majisemi Club, if you cancel within one year of contract start, a penalty will be imposed. Please note. (You will be charged the difference with the visitor fee.)</ns1:t>
            </ns1:r>
            <ns1:endParaRPr b="0" i="0" sz="1300" u="none" cap="none" strike="noStrike">
              <ns1:solidFill>
                <ns1:srgbClr val="000000"/>
              </ns1:solidFill>
              <ns1:latin typeface="Arial"/>
              <ns1:ea typeface="Arial"/>
              <ns1:cs typeface="Arial"/>
              <ns1:sym typeface="Arial"/>
            </ns1:endParaRPr>
          </ns1:p>
        </ns0:txBody>
      </ns0:sp>
      <ns0:sp>
        <ns0:nvSpPr>
          <ns0:cNvPr id="1071" name="Google Shape;1071;p39"/>
          <ns0:cNvSpPr txBox="1"/>
          <ns0:nvPr/>
        </ns0:nvSpPr>
        <ns0:spPr>
          <ns1:xfrm>
            <ns1:off x="341827" y="996147"/>
            <ns1:ext cx="4130400" cy="3487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Monthly fee ¥120,000 (exc</ns1:t>
            </ns1:r>
            <ns1:r>
              <ns1:rPr b="1" i="0" lang="ja-JP" sz="800" u="none" cap="none" strike="noStrike">
                <ns1:solidFill>
                  <ns1:schemeClr val="accent4"/>
                </ns1:solidFill>
                <ns1:latin typeface="BIZ UDPGothic"/>
                <ns1:ea typeface="BIZ UDPGothic"/>
                <ns1:cs typeface="BIZ UDPGothic"/>
                <ns1:sym typeface="BIZ UDPGothic"/>
              </ns1:rPr>
              <ns1:t>l. tax) *Light plan inclu</ns1:t>
            </ns1:r>
            <ns1:r>
              <ns1:rPr b="1" i="0" lang="ja-JP" sz="1000" u="none" cap="none" strike="noStrike">
                <ns1:solidFill>
                  <ns1:schemeClr val="accent4"/>
                </ns1:solidFill>
                <ns1:latin typeface="BIZ UDPGothic"/>
                <ns1:ea typeface="BIZ UDPGothic"/>
                <ns1:cs typeface="BIZ UDPGothic"/>
                <ns1:sym typeface="BIZ UDPGothic"/>
              </ns1:rPr>
              <ns1:t>des slots for 10 people.</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Additional slots @¥</ns1:t>
            </ns1:r>
            <ns1:r>
              <ns1:rPr b="1" i="0" lang="ja-JP" sz="800" u="none" cap="none" strike="noStrike">
                <ns1:solidFill>
                  <ns1:schemeClr val="accent4"/>
                </ns1:solidFill>
                <ns1:latin typeface="BIZ UDPGothic"/>
                <ns1:ea typeface="BIZ UDPGothic"/>
                <ns1:cs typeface="BIZ UDPGothic"/>
                <ns1:sym typeface="BIZ UDPGothic"/>
              </ns1:rPr>
              <ns1:t>10,000 (excl. tax)</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120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Automatic renewal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 slots for 10 people every month.</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Minimum attendance for webinar is 30 people.</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hosting a webinar for 30 people in the first month, purchase additional slots for 20 people (@¥10,000).</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the number of attendees does not meet the capacity, the unmet attendance slots will be carried over to the following months.</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attendance slots can be purchased at @10,000 JPY.</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a person who has attended one or more of your last three paid seminars registers again for the current seminar, that seminar will not be subject to a charge (fan cultivation).</ns1:t>
            </ns1:r>
            <ns1:endParaRPr b="0" i="0" sz="1100" u="none" cap="none" strike="noStrike">
              <ns1:solidFill>
                <ns1:srgbClr val="FF0000"/>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perks include providing leads from those who downloaded publicly available presentation materials, the branding dashboard, and a trend analysis tool.</ns1:t>
            </ns1:r>
            <ns1:endParaRPr b="0" i="0" sz="1100" u="none" cap="none" strike="noStrike">
              <ns1:solidFill>
                <ns1:schemeClr val="accent4"/>
              </ns1:solidFill>
              <ns1:latin typeface="BIZ UDPGothic"/>
              <ns1:ea typeface="BIZ UDPGothic"/>
              <ns1:cs typeface="BIZ UDPGothic"/>
              <ns1:sym typeface="BIZ UDPGothic"/>
            </ns1:endParaRPr>
          </ns1:p>
        </ns0:txBody>
      </ns0:sp>
      <ns0:graphicFrame>
        <ns0:nvGraphicFramePr>
          <ns0:cNvPr id="1072" name="Google Shape;1072;p39"/>
          <ns0:cNvGraphicFramePr/>
          <ns0:nvPr/>
        </ns0:nvGraphicFramePr>
        <ns0:xfrm>
          <ns1:off x="4503110" y="4742350"/>
          <ns1:ext cx="3000000" cy="3000000"/>
        </ns0:xfrm>
        <ns1:graphic>
          <ns1:graphicData uri="http://schemas.openxmlformats.org/drawingml/2006/table">
            <ns1:tbl>
              <ns1:tblPr bandRow="1" firstRow="1">
                <ns1:noFill/>
                <ns1:tableStyleId>{432B047E-2240-43DF-AB91-C3AC2A0F5CC9}</ns1:tableStyleId>
              </ns1:tblPr>
              <ns1:tblGrid>
                <ns1:gridCol w="1911900"/>
                <ns1:gridCol w="2402875"/>
                <ns1:gridCol w="1887875"/>
                <ns1:gridCol w="1244650"/>
              </ns1:tblGrid>
              <ns1:tr h="342425">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Product name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Details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50" u="none" cap="none" strike="noStrike">
                          <ns1:latin typeface="BIZ UDPGothic"/>
                          <ns1:ea typeface="BIZ UDPGothic"/>
                          <ns1:cs typeface="BIZ UDPGothic"/>
                          <ns1:sym typeface="BIZ UDPGothic"/>
                        </ns1:rPr>
                        <ns1:t>Category</ns1:t>
                      </ns1:r>
                      <ns1:endParaRPr sz="12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latin typeface="BIZ UDPGothic"/>
                          <ns1:ea typeface="BIZ UDPGothic"/>
                          <ns1:cs typeface="BIZ UDPGothic"/>
                          <ns1:sym typeface="BIZ UDPGothic"/>
                        </ns1:rPr>
                        <ns1:t>Amount (¥)</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F0066"/>
                    </ns1:solidFill>
                  </ns1:tcPr>
                </ns1:tc>
              </ns1:tr>
              <ns1:tr h="391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Light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Monthly fee</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120,000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Light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Attracting 30 attendees,</ns1:t>
                      </ns1:r>
                      <ns1:endParaRPr sz="1400" u="none" cap="none" strike="noStrike"/>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For 10 attendees through monthly membership and 20 attendees through additional efforts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rowSpan="3" h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Additional participant slots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200,000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242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32,000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9775">
                <ns1:tc gridSpan="2" vMerge="1"/>
                <ns1:tc hMerge="1" vMerge="1"/>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352,000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cxnSp>
        <ns0:nvCxnSpPr>
          <ns0:cNvPr id="1073" name="Google Shape;1073;p39"/>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074" name="Google Shape;1074;p39"/>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75" name="Google Shape;1075;p39"/>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76" name="Google Shape;1076;p39"/>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077" name="Google Shape;1077;p39"/>
          <ns0:cNvSpPr/>
          <ns0:nvPr/>
        </ns0:nvSpPr>
        <ns0:spPr>
          <ns1:xfrm>
            <ns1:off x="5474771"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8" name="Google Shape;1078;p39"/>
          <ns0:cNvSpPr/>
          <ns0:nvPr/>
        </ns0:nvSpPr>
        <ns0:spPr>
          <ns1:xfrm>
            <ns1:off x="7178787"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079" name="Google Shape;1079;p39"/>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080" name="Google Shape;1080;p39"/>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081" name="Google Shape;1081;p39"/>
          <ns0:cNvSpPr/>
          <ns0:nvPr/>
        </ns0:nvSpPr>
        <ns0:spPr>
          <ns1:xfrm>
            <ns1:off x="228725" y="4714125"/>
            <ns1:ext cx="3920400" cy="17883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700" u="none" cap="none" strike="noStrike">
                <ns1:solidFill>
                  <ns1:schemeClr val="lt1"/>
                </ns1:solidFill>
                <ns1:latin typeface="BIZ UDPGothic"/>
                <ns1:ea typeface="BIZ UDPGothic"/>
                <ns1:cs typeface="BIZ UDPGothic"/>
                <ns1:sym typeface="BIZ UDPGothic"/>
              </ns1:rPr>
              <ns1:t>If you have challenges converting seminars into business discussions or want to strengthen your website content and SEO, we recommend the value set plan described below.</ns1:t>
            </ns1:r>
            <ns1:endParaRPr b="0" i="0" sz="1700" u="none" cap="none" strike="noStrike">
              <ns1:solidFill>
                <ns1:schemeClr val="lt1"/>
              </ns1:solidFill>
              <ns1:latin typeface="BIZ UDPGothic"/>
              <ns1:ea typeface="BIZ UDPGothic"/>
              <ns1:cs typeface="BIZ UDPGothic"/>
              <ns1:sym typeface="BIZ UDPGothic"/>
            </ns1:endParaRPr>
          </ns1:p>
        </ns0:txBody>
      </ns0:sp>
      <ns0:sp>
        <ns0:nvSpPr>
          <ns0:cNvPr id="1082" name="Google Shape;1082;p39"/>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083" name="Google Shape;1083;p39"/>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products to be introduced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products/services?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is the target audience (who do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"IT departments,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・Who are the competitors?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are the strengths and differentiation points compared to competitor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ns0:sld xmlns:ns0="http://schemas.openxmlformats.org/presentationml/2006/main" xmlns:ns1="http://schemas.openxmlformats.org/drawingml/2006/main">
  <ns0:cSld>
    <ns0:spTree>
      <ns0:nvGrpSpPr>
        <ns0:cNvPr id="1087" name="Shape 1087"/>
        <ns0:cNvGrpSpPr/>
        <ns0:nvPr/>
      </ns0:nvGrpSpPr>
      <ns0:grpSpPr>
        <ns1:xfrm>
          <ns1:off x="0" y="0"/>
          <ns1:ext cx="0" cy="0"/>
          <ns1:chOff x="0" y="0"/>
          <ns1:chExt cx="0" cy="0"/>
        </ns1:xfrm>
      </ns0:grpSpPr>
      <ns0:sp>
        <ns0:nvSpPr>
          <ns0:cNvPr id="1088" name="Google Shape;1088;p40"/>
          <ns0:cNvSpPr/>
          <ns0:nvPr/>
        </ns0:nvSpPr>
        <ns0:spPr>
          <ns1:xfrm>
            <ns1:off x="9936816" y="139130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89" name="Google Shape;1089;p40"/>
          <ns0:cNvSpPr/>
          <ns0:nvPr/>
        </ns0:nvSpPr>
        <ns0:spPr>
          <ns1:xfrm>
            <ns1:off x="1804159"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0" name="Google Shape;1090;p40"/>
          <ns0:cNvSpPr txBox="1"/>
          <ns0:nvPr/>
        </ns0:nvSpPr>
        <ns0:spPr>
          <ns1:xfrm>
            <ns1:off x="1800179" y="138966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1" name="Google Shape;1091;p40"/>
          <ns0:cNvSpPr/>
          <ns0:nvPr/>
        </ns0:nvSpPr>
        <ns0:spPr>
          <ns1:xfrm>
            <ns1:off x="4496634" y="1385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2" name="Google Shape;1092;p40"/>
          <ns0:cNvSpPr/>
          <ns0:nvPr/>
        </ns0:nvSpPr>
        <ns0:spPr>
          <ns1:xfrm>
            <ns1:off x="5405415" y="1389480"/>
            <ns1:ext cx="777000" cy="900000"/>
          </ns1:xfrm>
          <ns1:prstGeom prst="rect">
            <ns1:avLst/>
          </ns1:prstGeom>
          <ns1:gradFill>
            <ns1:gsLst>
              <ns1:gs pos="0">
                <ns1:srgbClr val="F7CA31"/>
              </ns1:gs>
              <ns1:gs pos="1000">
                <ns1:srgbClr val="F7CA31"/>
              </ns1:gs>
              <ns1:gs pos="32000">
                <ns1:srgbClr val="FF9900"/>
              </ns1:gs>
              <ns1:gs pos="100000">
                <ns1:srgbClr val="F4D93F"/>
              </ns1:gs>
            </ns1:gsLst>
            <ns1:lin ang="16200038" scaled="0"/>
          </ns1:gra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i="0" sz="1000" u="none" cap="none" strike="noStrike">
              <ns1:solidFill>
                <ns1:schemeClr val="lt1"/>
              </ns1:solidFill>
              <ns1:latin typeface="Arial"/>
              <ns1:ea typeface="Arial"/>
              <ns1:cs typeface="Arial"/>
              <ns1:sym typeface="Arial"/>
            </ns1:endParaRPr>
          </ns1:p>
        </ns0:txBody>
      </ns0:sp>
      <ns0:sp>
        <ns0:nvSpPr>
          <ns0:cNvPr id="1093" name="Google Shape;1093;p40"/>
          <ns0:cNvSpPr txBox="1"/>
          <ns0:nvPr/>
        </ns0:nvSpPr>
        <ns0:spPr>
          <ns1:xfrm>
            <ns1:off x="5439647" y="1377434"/>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094" name="Google Shape;1094;p40"/>
          <ns0:cNvSpPr txBox="1"/>
          <ns0:nvPr/>
        </ns0:nvSpPr>
        <ns0:spPr>
          <ns1:xfrm>
            <ns1:off x="4496676" y="1381497"/>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graphicFrame>
        <ns0:nvGraphicFramePr>
          <ns0:cNvPr id="1095" name="Google Shape;1095;p40"/>
          <ns0:cNvGraphicFramePr/>
          <ns0:nvPr/>
        </ns0:nvGraphicFramePr>
        <ns0:xfrm>
          <ns1:off x="480825" y="1824195"/>
          <ns1:ext cx="3000000" cy="3000000"/>
        </ns0:xfrm>
        <ns1:graphic>
          <ns1:graphicData uri="http://schemas.openxmlformats.org/drawingml/2006/table">
            <ns1:tbl>
              <ns1:tblPr>
                <ns1:noFill/>
                <ns1:tableStyleId>{3467832D-9DE1-49CC-B827-7DFF1556ED4D}</ns1:tableStyleId>
              </ns1:tblPr>
              <ns1:tblGrid>
                <ns1:gridCol w="1244050"/>
                <ns1:gridCol w="946400"/>
                <ns1:gridCol w="877375"/>
                <ns1:gridCol w="897100"/>
                <ns1:gridCol w="946400"/>
                <ns1:gridCol w="867525"/>
                <ns1:gridCol w="926675"/>
                <ns1:gridCol w="857675"/>
                <ns1:gridCol w="887250"/>
                <ns1:gridCol w="939450"/>
                <ns1:gridCol w="939450"/>
                <ns1:gridCol w="939450"/>
              </ns1:tblGrid>
              <ns1:tr h="338875">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t/>
                      </ns1:r>
                      <ns1:endParaRPr sz="16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January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February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March</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April</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May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June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July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August</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September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October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November</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accent4"/>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Beginning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Monthly fee 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Target capacity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Seminar hosting</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Event attendance performance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48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 participants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620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Consumption of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End of the month</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Remaining Attendance Slots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40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F3F6FD"/>
                    </ns1:solidFill>
                  </ns1:tcPr>
                </ns1:tc>
              </ns1:tr>
              <ns1:tr h="177800">
                <ns1:tc>
                  <ns1:txBody>
                    <ns1:bodyPr/>
                    <ns1:lstStyle/>
                    <ns1:p>
                      <ns1:pPr indent="0" lvl="0" marL="179999" marR="0" rtl="0" algn="l">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800"/>
                        <ns1:buFont typeface="Arial"/>
                        <ns1:buNone/>
                      </ns1:pPr>
                      <ns1:r>
                        <ns1:t/>
                      </ns1:r>
                      <ns1:endParaRPr sz="8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05575">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423600">
                <ns1:tc>
                  <ns1:txBody>
                    <ns1:bodyPr/>
                    <ns1:lstStyle/>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Additional participant slots</ns1:t>
                      </ns1:r>
                      <ns1:endParaRPr sz="1200" u="none" cap="none" strike="noStrike">
                        <ns1:solidFill>
                          <ns1:schemeClr val="accent4"/>
                        </ns1:solidFill>
                        <ns1:latin typeface="BIZ UDPGothic"/>
                        <ns1:ea typeface="BIZ UDPGothic"/>
                        <ns1:cs typeface="BIZ UDPGothic"/>
                        <ns1:sym typeface="BIZ UDPGothic"/>
                      </ns1:endParaRPr>
                    </ns1:p>
                    <ns1:p>
                      <ns1:pPr indent="0" lvl="0" marL="179999"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billing</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330,000 JPY</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096" name="Google Shape;1096;p40"/>
          <ns0:cNvSpPr/>
          <ns0:nvPr/>
        </ns0:nvSpPr>
        <ns0:spPr>
          <ns1:xfrm>
            <ns1:off x="1719350" y="180770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097" name="Google Shape;1097;p40"/>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098" name="Google Shape;1098;p40"/>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099" name="Google Shape;1099;p40"/>
          <ns0:cNvSpPr/>
          <ns0:nvPr/>
        </ns0:nvSpPr>
        <ns0:spPr>
          <ns1:xfrm>
            <ns1:off x="5473920" y="227019"/>
            <ns1:ext cx="19299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billing pattern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00" name="Google Shape;1100;p40"/>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01" name="Google Shape;1101;p40"/>
          <ns0:cNvSpPr/>
          <ns0:nvPr/>
        </ns0:nvSpPr>
        <ns0:spPr>
          <ns1:xfrm>
            <ns1:off x="2856620" y="227019"/>
            <ns1:ext cx="2523300" cy="461100"/>
          </ns1:xfrm>
          <ns1:prstGeom prst="roundRect">
            <ns1:avLst>
              <ns1:gd fmla="val 16667" name="adj"/>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Light</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02" name="Google Shape;1102;p40"/>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03" name="Google Shape;1103;p40"/>
          <ns0:cNvSpPr/>
          <ns0:nvPr/>
        </ns0:nvSpPr>
        <ns0:spPr>
          <ns1:xfrm>
            <ns1:off x="4426475" y="1805350"/>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104" name="Google Shape;1104;p40"/>
          <ns0:cNvGrpSpPr/>
          <ns0:nvPr/>
        </ns0:nvGrpSpPr>
        <ns0:grpSpPr>
          <ns1:xfrm>
            <ns1:off x="634256" y="1368535"/>
            <ns1:ext cx="1509300" cy="959400"/>
            <ns1:chOff x="2268840" y="1368535"/>
            <ns1:chExt cx="1509300" cy="959400"/>
          </ns1:xfrm>
        </ns0:grpSpPr>
        <ns0:sp>
          <ns0:nvSpPr>
            <ns0:cNvPr id="1105" name="Google Shape;1105;p40"/>
            <ns0:cNvSpPr/>
            <ns0:nvPr/>
          </ns0:nvSpPr>
          <ns0:spPr>
            <ns1:xfrm>
              <ns1:off x="2268840" y="1368535"/>
              <ns1:ext cx="938400" cy="4818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Add 10 attendance slots each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06" name="Google Shape;1106;p40"/>
            <ns0:cNvCxnSpPr>
              <ns1:stCxn id="1105" idx="3"/>
            </ns0:cNvCxnSpPr>
            <ns0:nvPr/>
          </ns0:nvCxnSpPr>
          <ns0:spPr>
            <ns1:xfrm>
              <ns1:off x="3207240" y="1609435"/>
              <ns1:ext cx="570900" cy="7185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07" name="Google Shape;1107;p40"/>
          <ns0:cNvGrpSpPr/>
          <ns0:nvPr/>
        </ns0:nvGrpSpPr>
        <ns0:grpSpPr>
          <ns1:xfrm>
            <ns1:off x="2265300" y="3856175"/>
            <ns1:ext cx="1912800" cy="916350"/>
            <ns1:chOff x="3871553" y="1403026"/>
            <ns1:chExt cx="1912800" cy="916350"/>
          </ns1:xfrm>
        </ns0:grpSpPr>
        <ns0:sp>
          <ns0:nvSpPr>
            <ns0:cNvPr id="1108" name="Google Shape;1108;p40"/>
            <ns0:cNvSpPr/>
            <ns0:nvPr/>
          </ns0:nvSpPr>
          <ns0:spPr>
            <ns1:xfrm>
              <ns1:off x="4513553" y="1799476"/>
              <ns1:ext cx="1270800" cy="5199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even for a seminar with 30 attendees from the first month</ns1:t>
              </ns1:r>
              <ns1:endParaRPr b="0" i="0" sz="1100" u="none" cap="none" strike="noStrike">
                <ns1:solidFill>
                  <ns1:srgbClr val="FF0066"/>
                </ns1:solidFill>
                <ns1:latin typeface="BIZ UDPGothic"/>
                <ns1:ea typeface="BIZ UDPGothic"/>
                <ns1:cs typeface="BIZ UDPGothic"/>
                <ns1:sym typeface="BIZ UDPGothic"/>
              </ns1:endParaRPr>
            </ns1:p>
          </ns0:txBody>
        </ns0:sp>
        <ns0:cxnSp>
          <ns0:nvCxnSpPr>
            <ns0:cNvPr id="1109" name="Google Shape;1109;p40"/>
            <ns0:cNvCxnSpPr>
              <ns1:stCxn id="1108" idx="1"/>
            </ns0:cNvCxnSpPr>
            <ns0:nvPr/>
          </ns0:nvCxnSpPr>
          <ns0:spPr>
            <ns1:xfrm rot="10800000">
              <ns1:off x="3871553" y="1403026"/>
              <ns1:ext cx="642000" cy="6564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grpSp>
        <ns0:nvGrpSpPr>
          <ns0:cNvPr id="1110" name="Google Shape;1110;p40"/>
          <ns0:cNvGrpSpPr/>
          <ns0:nvPr/>
        </ns0:nvGrpSpPr>
        <ns0:grpSpPr>
          <ns1:xfrm>
            <ns1:off x="3053840" y="3376334"/>
            <ns1:ext cx="1843800" cy="708300"/>
            <ns1:chOff x="2115114" y="1368535"/>
            <ns1:chExt cx="1843800" cy="708300"/>
          </ns1:xfrm>
        </ns0:grpSpPr>
        <ns0:sp>
          <ns0:nvSpPr>
            <ns0:cNvPr id="1111" name="Google Shape;1111;p40"/>
            <ns0:cNvSpPr/>
            <ns0:nvPr/>
          </ns0:nvSpPr>
          <ns0:spPr>
            <ns1:xfrm>
              <ns1:off x="2115114" y="1368535"/>
              <ns1:ext cx="10920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2" name="Google Shape;1112;p40"/>
            <ns0:cNvCxnSpPr>
              <ns1:stCxn id="1111" idx="3"/>
            </ns0:cNvCxnSpPr>
            <ns0:nvPr/>
          </ns0:nvCxnSpPr>
          <ns0:spPr>
            <ns1:xfrm flipH="1" rot="10800000">
              <ns1:off x="3207114" y="1701385"/>
              <ns1:ext cx="751800" cy="213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3" name="Google Shape;1113;p40"/>
          <ns0:cNvSpPr/>
          <ns0:nvPr/>
        </ns0:nvSpPr>
        <ns0:spPr>
          <ns1:xfrm>
            <ns1:off x="5864149" y="244641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14" name="Google Shape;1114;p40"/>
          <ns0:cNvGrpSpPr/>
          <ns0:nvPr/>
        </ns0:nvGrpSpPr>
        <ns0:grpSpPr>
          <ns1:xfrm>
            <ns1:off x="3449632" y="5131625"/>
            <ns1:ext cx="1637645" cy="1354350"/>
            <ns1:chOff x="2010859" y="955535"/>
            <ns1:chExt cx="1600200" cy="1354350"/>
          </ns1:xfrm>
        </ns0:grpSpPr>
        <ns0:sp>
          <ns0:nvSpPr>
            <ns0:cNvPr id="1115" name="Google Shape;1115;p40"/>
            <ns0:cNvSpPr/>
            <ns0:nvPr/>
          </ns0:nvSpPr>
          <ns0:spPr>
            <ns1:xfrm>
              <ns1:off x="2010859" y="1601585"/>
              <ns1:ext cx="11964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carry over any shortfall to the next month</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16" name="Google Shape;1116;p40"/>
            <ns0:cNvCxnSpPr>
              <ns1:stCxn id="1115" idx="3"/>
            </ns0:cNvCxnSpPr>
            <ns0:nvPr/>
          </ns0:nvCxnSpPr>
          <ns0:spPr>
            <ns1:xfrm flipH="1" rot="10800000">
              <ns1:off x="3207259" y="955535"/>
              <ns1:ext cx="403800" cy="1000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17" name="Google Shape;1117;p40"/>
          <ns0:cNvSpPr/>
          <ns0:nvPr/>
        </ns0:nvSpPr>
        <ns0:spPr>
          <ns1:xfrm>
            <ns1:off x="5854316" y="5626254"/>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118" name="Google Shape;1118;p40"/>
          <ns0:cNvSpPr/>
          <ns0:nvPr/>
        </ns0:nvSpPr>
        <ns0:spPr>
          <ns1:xfrm>
            <ns1:off x="6386263" y="1341417"/>
            <ns1:ext cx="3456300" cy="4356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seminars can be held anytime (or not at all)</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(Target capacity is 30 or more attendees, with rebroadcast for 10 or more attendees)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19" name="Google Shape;1119;p40"/>
          <ns0:cNvSpPr/>
          <ns0:nvPr/>
        </ns0:nvSpPr>
        <ns0:spPr>
          <ns1:xfrm>
            <ns1:off x="5340800" y="1805975"/>
            <ns1:ext cx="938400" cy="45753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20" name="Google Shape;1120;p40"/>
          <ns0:cNvSpPr/>
          <ns0:nvPr/>
        </ns0:nvSpPr>
        <ns0:spPr>
          <ns1:xfrm>
            <ns1:off x="5075850" y="4916850"/>
            <ns1:ext cx="362700" cy="365100"/>
          </ns1:xfrm>
          <ns1:prstGeom prst="ellipse">
            <ns1:avLst/>
          </ns1:prstGeom>
          <ns1:noFill/>
          <ns1:ln cap="flat" cmpd="sng" w="25400">
            <ns1:solidFill>
              <ns1:srgbClr val="FF0066"/>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grpSp>
        <ns0:nvGrpSpPr>
          <ns0:cNvPr id="1121" name="Google Shape;1121;p40"/>
          <ns0:cNvGrpSpPr/>
          <ns0:nvPr/>
        </ns0:nvGrpSpPr>
        <ns0:grpSpPr>
          <ns1:xfrm>
            <ns1:off x="6079178" y="3780060"/>
            <ns1:ext cx="2168400" cy="639000"/>
            <ns1:chOff x="1449413" y="1368535"/>
            <ns1:chExt cx="2168400" cy="639000"/>
          </ns1:xfrm>
        </ns0:grpSpPr>
        <ns0:sp>
          <ns0:nvSpPr>
            <ns0:cNvPr id="1122" name="Google Shape;1122;p40"/>
            <ns0:cNvSpPr/>
            <ns0:nvPr/>
          </ns0:nvSpPr>
          <ns0:spPr>
            <ns1:xfrm>
              <ns1:off x="2115113" y="1368535"/>
              <ns1:ext cx="1502700" cy="6390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It's OK to hold events for 50, 100, etc.</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3" name="Google Shape;1123;p40"/>
            <ns0:cNvCxnSpPr>
              <ns1:stCxn id="1122" idx="1"/>
            </ns0:cNvCxnSpPr>
            <ns0:nvPr/>
          </ns0:nvCxnSpPr>
          <ns0:spPr>
            <ns1:xfrm rot="10800000">
              <ns1:off x="1449413" y="1440235"/>
              <ns1:ext cx="665700" cy="2478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cxnSp>
        <ns0:nvCxnSpPr>
          <ns0:cNvPr id="1124" name="Google Shape;1124;p40"/>
          <ns0:cNvCxnSpPr>
            <ns1:stCxn id="1120" idx="6"/>
            <ns1:endCxn id="1113" idx="2"/>
          </ns0:cNvCxnSpPr>
          <ns0:nvPr/>
        </ns0:nvCxnSpPr>
        <ns0:spPr>
          <ns1:xfrm flipH="1" rot="10800000">
            <ns1:off x="5438550" y="2628900"/>
            <ns1:ext cx="425700" cy="2470500"/>
          </ns1:xfrm>
          <ns1:prstGeom prst="curvedConnector3">
            <ns1:avLst>
              <ns1:gd fmla="val 49988" name="adj1"/>
            </ns1:avLst>
          </ns1:prstGeom>
          <ns1:noFill/>
          <ns1:ln cap="flat" cmpd="sng" w="25400">
            <ns1:solidFill>
              <ns1:srgbClr val="FF0066"/>
            </ns1:solidFill>
            <ns1:prstDash val="solid"/>
            <ns1:round/>
            <ns1:headEnd len="sm" w="sm" type="none"/>
            <ns1:tailEnd len="lg" w="lg" type="stealth"/>
          </ns1:ln>
        </ns0:spPr>
      </ns0:cxnSp>
      <ns0:grpSp>
        <ns0:nvGrpSpPr>
          <ns0:cNvPr id="1125" name="Google Shape;1125;p40"/>
          <ns0:cNvGrpSpPr/>
          <ns0:nvPr/>
        </ns0:nvGrpSpPr>
        <ns0:grpSpPr>
          <ns1:xfrm>
            <ns1:off x="6182215" y="5762317"/>
            <ns1:ext cx="2637900" cy="580027"/>
            <ns1:chOff x="1695559" y="1368535"/>
            <ns1:chExt cx="2637900" cy="708300"/>
          </ns1:xfrm>
        </ns0:grpSpPr>
        <ns0:sp>
          <ns0:nvSpPr>
            <ns0:cNvPr id="1126" name="Google Shape;1126;p40"/>
            <ns0:cNvSpPr/>
            <ns0:nvPr/>
          </ns0:nvSpPr>
          <ns0:spPr>
            <ns1:xfrm>
              <ns1:off x="2010859" y="1368535"/>
              <ns1:ext cx="2322600" cy="708300"/>
            </ns1:xfrm>
            <ns1:prstGeom prst="rect">
              <ns1:avLst/>
            </ns1:prstGeom>
            <ns1:solidFill>
              <ns1:schemeClr val="lt1"/>
            </ns1:solidFill>
            <ns1:ln cap="flat" cmpd="sng" w="25400">
              <ns1:solidFill>
                <ns1:srgbClr val="FF0066"/>
              </ns1:solidFill>
              <ns1:prstDash val="solid"/>
              <ns1:round/>
              <ns1:headEnd len="sm" w="sm" type="none"/>
              <ns1:tailEnd len="sm" w="sm" type="none"/>
            </ns1:ln>
            <ns1:effectLst>
              <ns1:outerShdw blurRad="50800" rotWithShape="0" algn="tl" dir="2700000" dist="38100">
                <ns1:schemeClr val="accent4">
                  <ns1:alpha val="40000"/>
                </ns1:scheme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Any shortfall will be billed at @10,000 JPY.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100"/>
                <ns1:buFont typeface="Arial"/>
                <ns1:buNone/>
              </ns1:pPr>
              <ns1:r>
                <ns1:rPr b="0" i="0" lang="ja-JP" sz="1100" u="none" cap="none" strike="noStrike">
                  <ns1:solidFill>
                    <ns1:srgbClr val="FF0066"/>
                  </ns1:solidFill>
                  <ns1:latin typeface="BIZ UDPGothic"/>
                  <ns1:ea typeface="BIZ UDPGothic"/>
                  <ns1:cs typeface="BIZ UDPGothic"/>
                  <ns1:sym typeface="BIZ UDPGothic"/>
                </ns1:rPr>
                <ns1:t>There will be no more attendees than the target capacity.</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127" name="Google Shape;1127;p40"/>
            <ns0:cNvCxnSpPr>
              <ns1:stCxn id="1126" idx="1"/>
            </ns0:cNvCxnSpPr>
            <ns0:nvPr/>
          </ns0:nvCxnSpPr>
          <ns0:spPr>
            <ns1:xfrm rot="10800000">
              <ns1:off x="1695559" y="1424485"/>
              <ns1:ext cx="315300" cy="298200"/>
            </ns1:xfrm>
            <ns1:prstGeom prst="straightConnector1">
              <ns1:avLst/>
            </ns1:prstGeom>
            <ns1:noFill/>
            <ns1:ln cap="flat" cmpd="sng" w="25400">
              <ns1:solidFill>
                <ns1:srgbClr val="FF0066"/>
              </ns1:solidFill>
              <ns1:prstDash val="solid"/>
              <ns1:round/>
              <ns1:headEnd len="sm" w="sm" type="none"/>
              <ns1:tailEnd len="med" w="med" type="oval"/>
            </ns1:ln>
          </ns0:spPr>
        </ns0:cxnSp>
      </ns0:grpSp>
      <ns0:sp>
        <ns0:nvSpPr>
          <ns0:cNvPr id="1128" name="Google Shape;1128;p40"/>
          <ns0:cNvSpPr txBox="1"/>
          <ns0:nvPr/>
        </ns0:nvSpPr>
        <ns0:spPr>
          <ns1:xfrm>
            <ns1:off x="9954823" y="1361221"/>
            <ns1:ext cx="77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Webinar</ns1:t>
            </ns1:r>
            <ns1:endParaRPr b="0" i="0" sz="10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accent4"/>
                </ns1:solidFill>
                <ns1:latin typeface="BIZ UDPGothic"/>
                <ns1:ea typeface="BIZ UDPGothic"/>
                <ns1:cs typeface="BIZ UDPGothic"/>
                <ns1:sym typeface="BIZ UDPGothic"/>
              </ns1:rPr>
              <ns1:t>Held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29" name="Google Shape;1129;p40"/>
          <ns0:cNvSpPr/>
          <ns0:nvPr/>
        </ns0:nvSpPr>
        <ns0:spPr>
          <ns1:xfrm>
            <ns1:off x="9849725" y="1781700"/>
            <ns1:ext cx="938400" cy="4617600"/>
          </ns1:xfrm>
          <ns1:prstGeom prst="rect">
            <ns1:avLst/>
          </ns1:prstGeom>
          <ns1:noFill/>
          <ns1:ln cap="flat" cmpd="sng" w="57150">
            <ns1:solidFill>
              <ns1:srgbClr val="FFC000"/>
            </ns1:solidFill>
            <ns1:prstDash val="solid"/>
            <ns1:miter lim="800000"/>
            <ns1:headEnd len="sm" w="sm" type="none"/>
            <ns1:tailEnd len="sm" w="sm" type="none"/>
          </ns1:ln>
          <ns1:effectLst>
            <ns1:outerShdw blurRad="50800" rotWithShape="0" algn="tl" dir="2700000" dist="38100">
              <ns1:srgbClr val="000000">
                <ns1:alpha val="2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30" name="Google Shape;1130;p40"/>
          <ns0:cNvSpPr txBox="1"/>
          <ns0:nvPr/>
        </ns0:nvSpPr>
        <ns0:spPr>
          <ns1:xfrm>
            <ns1:off x="292432" y="831765"/>
            <ns1:ext cx="8505600" cy="461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chemeClr val="accent4"/>
              </ns1:buClr>
              <ns1:buSzPts val="19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Example of webinar hosting and billing with Majisemi Club</ns1:t>
            </ns1:r>
            <ns1:endParaRPr b="0" i="0" sz="2800" u="none" cap="none" strike="noStrike">
              <ns1:solidFill>
                <ns1:srgbClr val="000000"/>
              </ns1:solidFill>
              <ns1:latin typeface="BIZ UDPGothic"/>
              <ns1:ea typeface="BIZ UDPGothic"/>
              <ns1:cs typeface="BIZ UDPGothic"/>
              <ns1:sym typeface="BIZ UDPGothic"/>
            </ns1:endParaRPr>
          </ns1:p>
        </ns0:txBody>
      </ns0:sp>
      <ns0:sp>
        <ns0:nvSpPr>
          <ns0:cNvPr id="1131" name="Google Shape;1131;p40"/>
          <ns0:cNvSpPr txBox="1"/>
          <ns0:nvPr/>
        </ns0:nvSpPr>
        <ns0:spPr>
          <ns1:xfrm>
            <ns1:off x="10164033" y="6452965"/>
            <ns1:ext cx="17076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32" name="Google Shape;1132;p40"/>
          <ns0:cNvSpPr txBox="1"/>
          <ns0:nvPr>
            <ns0:ph idx="12" type="sldNum"/>
          </ns0:nvPr>
        </ns0:nvSpPr>
        <ns0:spPr>
          <ns1:xfrm>
            <ns1:off x="11755464" y="6452966"/>
            <ns1:ext cx="3864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1.xml><?xml version="1.0" encoding="utf-8"?>
<ns0:sld xmlns:ns0="http://schemas.openxmlformats.org/presentationml/2006/main" xmlns:ns1="http://schemas.openxmlformats.org/drawingml/2006/main" xmlns:ns2="http://schemas.openxmlformats.org/officeDocument/2006/relationships">
  <ns0:cSld>
    <ns0:spTree>
      <ns0:nvGrpSpPr>
        <ns0:cNvPr id="1136" name="Shape 1136"/>
        <ns0:cNvGrpSpPr/>
        <ns0:nvPr/>
      </ns0:nvGrpSpPr>
      <ns0:grpSpPr>
        <ns1:xfrm>
          <ns1:off x="0" y="0"/>
          <ns1:ext cx="0" cy="0"/>
          <ns1:chOff x="0" y="0"/>
          <ns1:chExt cx="0" cy="0"/>
        </ns1:xfrm>
      </ns0:grpSpPr>
      <ns0:sp>
        <ns0:nvSpPr>
          <ns0:cNvPr id="1137" name="Google Shape;1137;p41"/>
          <ns0:cNvSpPr/>
          <ns0:nvPr/>
        </ns0:nvSpPr>
        <ns0:spPr>
          <ns1:xfrm rot="-5400000">
            <ns1:off x="704215" y="514095"/>
            <ns1:ext cx="3440100" cy="4374600"/>
          </ns1:xfrm>
          <ns1:prstGeom prst="round2SameRect">
            <ns1:avLst>
              <ns1:gd fmla="val 3710" name="adj1"/>
              <ns1:gd fmla="val 0" name="adj2"/>
            </ns1:avLst>
          </ns1:prstGeom>
          <ns1:solidFill>
            <ns1:srgbClr val="FFEFF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t/>
            </ns1:r>
            <ns1:endParaRPr b="0" i="0" sz="700" u="none" cap="none" strike="noStrike">
              <ns1:solidFill>
                <ns1:schemeClr val="accent4"/>
              </ns1:solidFill>
              <ns1:latin typeface="Arial"/>
              <ns1:ea typeface="Arial"/>
              <ns1:cs typeface="Arial"/>
              <ns1:sym typeface="Arial"/>
            </ns1:endParaRPr>
          </ns1:p>
        </ns0:txBody>
      </ns0:sp>
      <ns0:pic>
        <ns0:nvPicPr>
          <ns0:cNvPr descr="図形, 背景パターン&#10;&#10;自動的に生成された説明" id="1138" name="Google Shape;1138;p41"/>
          <ns0:cNvPicPr preferRelativeResize="0"/>
          <ns0:nvPr/>
        </ns0:nvPicPr>
        <ns0:blipFill rotWithShape="1">
          <ns1:blip ns2:embed="rId3">
            <ns1:alphaModFix/>
          </ns1:blip>
          <ns1:srcRect b="0" l="0" r="0" t="0"/>
          <ns1:stretch/>
        </ns0:blipFill>
        <ns0:spPr>
          <ns1:xfrm>
            <ns1:off x="618715" y="4493312"/>
            <ns1:ext cx="3416595" cy="2181623"/>
          </ns1:xfrm>
          <ns1:prstGeom prst="rect">
            <ns1:avLst/>
          </ns1:prstGeom>
          <ns1:noFill/>
          <ns1:ln>
            <ns1:noFill/>
          </ns1:ln>
        </ns0:spPr>
      </ns0:pic>
      <ns0:sp>
        <ns0:nvSpPr>
          <ns0:cNvPr id="1139" name="Google Shape;1139;p41"/>
          <ns0:cNvSpPr/>
          <ns0:nvPr/>
        </ns0:nvSpPr>
        <ns0:spPr>
          <ns1:xfrm>
            <ns1:off x="221197" y="988391"/>
            <ns1:ext cx="11729100" cy="3440100"/>
          </ns1:xfrm>
          <ns1:prstGeom prst="roundRect">
            <ns1:avLst>
              <ns1:gd fmla="val 3256" name="adj"/>
            </ns1:avLst>
          </ns1:prstGeom>
          <ns1:noFill/>
          <ns1:ln cap="flat" cmpd="sng" w="12700">
            <ns1:solidFill>
              <ns1:srgbClr val="163F9B"/>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40" name="Google Shape;1140;p41"/>
          <ns0:cNvSpPr txBox="1"/>
          <ns0:nvPr/>
        </ns0:nvSpPr>
        <ns0:spPr>
          <ns1:xfrm>
            <ns1:off x="4742732" y="2660598"/>
            <ns1:ext cx="7327800" cy="18090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To accurately know the number of attendees, we will prepare the application page and provide the list to you.</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Registration will stop once capacity is reached.</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*Due to privacy protection considerations, the list will be delivered directly to the seminar organizer.</ns1:t>
            </ns1:r>
            <ns1:endParaRPr b="0" i="0" sz="12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Count includes both participants and absentees (cancellations before or on the day).</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The contract automatically renews every three months and will continue to do so.</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No refunds for unused slots upon withdrawal. Re-enrollment in Majisemi Club is prohibited for 1 year after withdrawal.</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Please inform us by email if you intend to withdraw by the end of the month before the withdrawal month.</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We may not be able to accommodate the discussion assurance option.</ns1:t>
            </ns1:r>
            <ns1:endParaRPr b="0" i="0" sz="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900"/>
              <ns1:buFont typeface="Arial"/>
              <ns1:buNone/>
            </ns1:pPr>
            <ns1:r>
              <ns1:rPr b="0" i="0" lang="ja-JP" sz="900" u="none" cap="none" strike="noStrike">
                <ns1:solidFill>
                  <ns1:schemeClr val="accent4"/>
                </ns1:solidFill>
                <ns1:latin typeface="BIZ UDPGothic"/>
                <ns1:ea typeface="BIZ UDPGothic"/>
                <ns1:cs typeface="BIZ UDPGothic"/>
                <ns1:sym typeface="BIZ UDPGothic"/>
              </ns1:rPr>
              <ns1:t>* Benefits may change.</ns1:t>
            </ns1:r>
            <ns1:endParaRPr b="0" i="0" sz="900" u="none" cap="none" strike="noStrike">
              <ns1:solidFill>
                <ns1:srgbClr val="000000"/>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000"/>
              <ns1:buFont typeface="Arial"/>
              <ns1:buNone/>
            </ns1:pPr>
            <ns1:r>
              <ns1:t/>
            </ns1:r>
            <ns1:endParaRPr b="0" i="0" sz="900" u="none" cap="none" strike="noStrike">
              <ns1:solidFill>
                <ns1:schemeClr val="accent4"/>
              </ns1:solidFill>
              <ns1:latin typeface="BIZ UDPGothic"/>
              <ns1:ea typeface="BIZ UDPGothic"/>
              <ns1:cs typeface="BIZ UDPGothic"/>
              <ns1:sym typeface="BIZ UDPGothic"/>
            </ns1:endParaRPr>
          </ns1:p>
        </ns0:txBody>
      </ns0:sp>
      <ns0:sp>
        <ns0:nvSpPr>
          <ns0:cNvPr id="1141" name="Google Shape;1141;p41"/>
          <ns0:cNvSpPr txBox="1"/>
          <ns0:nvPr/>
        </ns0:nvSpPr>
        <ns0:spPr>
          <ns1:xfrm>
            <ns1:off x="4765183" y="1190514"/>
            <ns1:ext cx="7327800" cy="1440900"/>
          </ns1:xfrm>
          <ns1:prstGeom prst="rect">
            <ns1:avLst/>
          </ns1:prstGeom>
          <ns1:noFill/>
          <ns1:ln>
            <ns1:noFill/>
          </ns1:ln>
        </ns0:spPr>
        <ns0:txBody>
          <ns1:bodyPr anchorCtr="0" anchor="t" bIns="45700" lIns="91425" spcFirstLastPara="1" rIns="91425" wrap="square" tIns="45700">
            <ns1:noAutofit/>
          </ns1:bodyPr>
          <ns1:lstStyle/>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This is a plan that automatically renews every 3 months. It guarantees 30 attendees and 3 business discussions (appointments).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We will handle everything from planning seminar content and attracting attendees to managing the event and sending materials to participants.</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Majifolo is included in the fee.</ns1:t>
            </ns1:r>
            <ns1:endParaRPr b="0" i="0" sz="13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40000"/>
              </ns1:lnSpc>
              <ns1:spcBef>
                <ns1:spcPts val="0"/>
              </ns1:spcBef>
              <ns1:spcAft>
                <ns1:spcPts val="0"/>
              </ns1:spcAft>
              <ns1:buClr>
                <ns1:schemeClr val="accent4"/>
              </ns1:buClr>
              <ns1:buSzPts val="1300"/>
              <ns1:buFont typeface="BIZ UDPGothic"/>
              <ns1:buChar char="•"/>
            </ns1:pPr>
            <ns1:r>
              <ns1:rPr b="0" i="0" lang="ja-JP" sz="1300" u="none" cap="none" strike="noStrike">
                <ns1:solidFill>
                  <ns1:schemeClr val="accent4"/>
                </ns1:solidFill>
                <ns1:latin typeface="BIZ UDPGothic"/>
                <ns1:ea typeface="BIZ UDPGothic"/>
                <ns1:cs typeface="BIZ UDPGothic"/>
                <ns1:sym typeface="BIZ UDPGothic"/>
              </ns1:rPr>
              <ns1:t>If fewer than 30 attendees or 3 discussions are achieved in the initial seminar, it will be carried over to the current or next quarter,</ns1:t>
            </ns1:r>
            <ns1:endParaRPr b="0" i="0" sz="13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40000"/>
              </ns1:lnSpc>
              <ns1:spcBef>
                <ns1:spcPts val="0"/>
              </ns1:spcBef>
              <ns1:spcAft>
                <ns1:spcPts val="0"/>
              </ns1:spcAft>
              <ns1:buClr>
                <ns1:srgbClr val="000000"/>
              </ns1:buClr>
              <ns1:buSzPts val="1300"/>
              <ns1:buFont typeface="Arial"/>
              <ns1:buNone/>
            </ns1:pPr>
            <ns1:r>
              <ns1:rPr b="0" i="0" lang="ja-JP" sz="1300" u="none" cap="none" strike="noStrike">
                <ns1:solidFill>
                  <ns1:schemeClr val="accent4"/>
                </ns1:solidFill>
                <ns1:latin typeface="BIZ UDPGothic"/>
                <ns1:ea typeface="BIZ UDPGothic"/>
                <ns1:cs typeface="BIZ UDPGothic"/>
                <ns1:sym typeface="BIZ UDPGothic"/>
              </ns1:rPr>
              <ns1:t>     We will host additional seminars accordingly. (The goal is to achieve this in the initial attempt.)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42" name="Google Shape;1142;p41"/>
          <ns0:cNvSpPr txBox="1"/>
          <ns0:nvPr/>
        </ns0:nvSpPr>
        <ns0:spPr>
          <ns1:xfrm>
            <ns1:off x="357465" y="1080289"/>
            <ns1:ext cx="4222200" cy="2989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5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600,000 JPY every 3 m</ns1:t>
            </ns1:r>
            <ns1:r>
              <ns1:rPr b="1" i="0" lang="ja-JP" sz="800" u="none" cap="none" strike="noStrike">
                <ns1:solidFill>
                  <ns1:schemeClr val="accent4"/>
                </ns1:solidFill>
                <ns1:latin typeface="BIZ UDPGothic"/>
                <ns1:ea typeface="BIZ UDPGothic"/>
                <ns1:cs typeface="BIZ UDPGothic"/>
                <ns1:sym typeface="BIZ UDPGothic"/>
              </ns1:rPr>
              <ns1:t>onths (tax excluded)</ns1:t>
            </ns1:r>
            <ns1:endParaRPr b="1" i="0" sz="9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Contract auto-renews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Guaranteed 30 attendees and 3 business discussions every 3 months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Included Majifolo for free</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If unmet, the shortfall will be carried over to future seminars</ns1:t>
            </ns1:r>
            <ns1:endParaRPr b="0" i="0" sz="1400" u="none" cap="none" strike="noStrike">
              <ns1:solidFill>
                <ns1:srgbClr val="000000"/>
              </ns1:solidFill>
              <ns1:latin typeface="BIZ UDPGothic"/>
              <ns1:ea typeface="BIZ UDPGothic"/>
              <ns1:cs typeface="BIZ UDPGothic"/>
              <ns1:sym typeface="BIZ UDPGothic"/>
            </ns1:endParaRPr>
          </ns1:p>
          <ns1:p>
            <ns1:pPr indent="-171450" lvl="0" marL="171450" marR="0" rtl="0" algn="l">
              <ns1:lnSpc>
                <ns1:spcPct val="140000"/>
              </ns1:lnSpc>
              <ns1:spcBef>
                <ns1:spcPts val="0"/>
              </ns1:spcBef>
              <ns1:spcAft>
                <ns1:spcPts val="0"/>
              </ns1:spcAft>
              <ns1:buClr>
                <ns1:schemeClr val="accent4"/>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For additional hosting of 31 or more people, registration per person is 13,500 yen</ns1:t>
            </ns1:r>
            <ns1:endParaRPr b="0" i="0" sz="1100" u="none" cap="none" strike="noStrike">
              <ns1:solidFill>
                <ns1:schemeClr val="accent4"/>
              </ns1:solidFill>
              <ns1:latin typeface="BIZ UDPGothic"/>
              <ns1:ea typeface="BIZ UDPGothic"/>
              <ns1:cs typeface="BIZ UDPGothic"/>
              <ns1:sym typeface="BIZ UDPGothic"/>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rgbClr val="FF0000"/>
                </ns1:solidFill>
                <ns1:latin typeface="BIZ UDPGothic"/>
                <ns1:ea typeface="BIZ UDPGothic"/>
                <ns1:cs typeface="BIZ UDPGothic"/>
                <ns1:sym typeface="BIZ UDPGothic"/>
              </ns1:rPr>
              <ns1:t>If a person who has attended one or more of your last three paid seminars registers again for the current seminar, that seminar will not be subject to a charge (fan cultivation).</ns1:t>
            </ns1:r>
            <ns1:endParaRPr b="0" i="0" sz="1400" u="none" cap="none" strike="noStrike">
              <ns1:solidFill>
                <ns1:srgbClr val="000000"/>
              </ns1:solidFill>
              <ns1:latin typeface="Arial"/>
              <ns1:ea typeface="Arial"/>
              <ns1:cs typeface="Arial"/>
              <ns1:sym typeface="Arial"/>
            </ns1:endParaRPr>
          </ns1:p>
          <ns1:p>
            <ns1:pPr indent="-171450" lvl="0" marL="171450" marR="0" rtl="0" algn="l">
              <ns1:lnSpc>
                <ns1:spcPct val="120000"/>
              </ns1:lnSpc>
              <ns1:spcBef>
                <ns1:spcPts val="0"/>
              </ns1:spcBef>
              <ns1:spcAft>
                <ns1:spcPts val="0"/>
              </ns1:spcAft>
              <ns1:buClr>
                <ns1:srgbClr val="FF0000"/>
              </ns1:buClr>
              <ns1:buSzPts val="1100"/>
              <ns1:buFont typeface="BIZ UDPGothic"/>
              <ns1:buChar char="•"/>
            </ns1:pPr>
            <ns1:r>
              <ns1:rPr b="0" i="0" lang="ja-JP" sz="1100" u="none" cap="none" strike="noStrike">
                <ns1:solidFill>
                  <ns1:schemeClr val="accent4"/>
                </ns1:solidFill>
                <ns1:latin typeface="BIZ UDPGothic"/>
                <ns1:ea typeface="BIZ UDPGothic"/>
                <ns1:cs typeface="BIZ UDPGothic"/>
                <ns1:sym typeface="BIZ UDPGothic"/>
              </ns1:rPr>
              <ns1:t>Additional perks include providing leads from those who downloaded publicly available presentation materials, the branding dashboard, and a trend analysis tool.</ns1:t>
            </ns1:r>
            <ns1:endParaRPr b="0" i="0" sz="1400" u="none" cap="none" strike="noStrike">
              <ns1:solidFill>
                <ns1:srgbClr val="000000"/>
              </ns1:solidFill>
              <ns1:latin typeface="Arial"/>
              <ns1:ea typeface="Arial"/>
              <ns1:cs typeface="Arial"/>
              <ns1:sym typeface="Arial"/>
            </ns1:endParaRPr>
          </ns1:p>
          <ns1:p>
            <ns1:pPr indent="-101600" lvl="0" marL="171450" marR="0" rtl="0" algn="l">
              <ns1:lnSpc>
                <ns1:spcPct val="120000"/>
              </ns1:lnSpc>
              <ns1:spcBef>
                <ns1:spcPts val="0"/>
              </ns1:spcBef>
              <ns1:spcAft>
                <ns1:spcPts val="0"/>
              </ns1:spcAft>
              <ns1:buClr>
                <ns1:srgbClr val="FF0000"/>
              </ns1:buClr>
              <ns1:buSzPts val="1100"/>
              <ns1:buFont typeface="BIZ UDPGothic"/>
              <ns1:buNone/>
            </ns1:pPr>
            <ns1:r>
              <ns1:t/>
            </ns1:r>
            <ns1:endParaRPr b="0" i="0" sz="1100" u="none" cap="none" strike="noStrike">
              <ns1:solidFill>
                <ns1:srgbClr val="FF0000"/>
              </ns1:solidFill>
              <ns1:latin typeface="BIZ UDPGothic"/>
              <ns1:ea typeface="BIZ UDPGothic"/>
              <ns1:cs typeface="BIZ UDPGothic"/>
              <ns1:sym typeface="BIZ UDPGothic"/>
            </ns1:endParaRPr>
          </ns1:p>
        </ns0:txBody>
      </ns0:sp>
      <ns0:graphicFrame>
        <ns0:nvGraphicFramePr>
          <ns0:cNvPr id="1143" name="Google Shape;1143;p41"/>
          <ns0:cNvGraphicFramePr/>
          <ns0:nvPr/>
        </ns0:nvGraphicFramePr>
        <ns0:xfrm>
          <ns1:off x="4691066" y="4542515"/>
          <ns1:ext cx="3000000" cy="3000000"/>
        </ns0:xfrm>
        <ns1:graphic>
          <ns1:graphicData uri="http://schemas.openxmlformats.org/drawingml/2006/table">
            <ns1:tbl>
              <ns1:tblPr>
                <ns1:noFill/>
                <ns1:tableStyleId>{3467832D-9DE1-49CC-B827-7DFF1556ED4D}</ns1:tableStyleId>
              </ns1:tblPr>
              <ns1:tblGrid>
                <ns1:gridCol w="1844075"/>
                <ns1:gridCol w="2317650"/>
                <ns1:gridCol w="590300"/>
                <ns1:gridCol w="1230625"/>
                <ns1:gridCol w="1200500"/>
              </ns1:tblGrid>
              <ns1:tr h="28225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Product name</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Details</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Quantity</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Unit price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lt1"/>
                          </ns1:solidFill>
                          <ns1:latin typeface="BIZ UDPGothic"/>
                          <ns1:ea typeface="BIZ UDPGothic"/>
                          <ns1:cs typeface="BIZ UDPGothic"/>
                          <ns1:sym typeface="BIZ UDPGothic"/>
                        </ns1:rPr>
                        <ns1:t>Amount (¥)</ns1:t>
                      </ns1:r>
                      <ns1:endParaRPr sz="1400" u="none" cap="none" strike="noStrike">
                        <ns1:solidFill>
                          <ns1:schemeClr val="lt1"/>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7030A0"/>
                    </ns1:solidFill>
                  </ns1:tcPr>
                </ns1:tc>
              </ns1:tr>
              <ns1:tr h="322500">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Majisemi Club event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Planning, attracting attendees, and managing webinars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17150">
                <ns1:tc row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Majifolo (30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chemeClr val="accent4"/>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Appointment setting via phone and email for participants</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3,500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62175">
                <ns1:tc vMerge="1"/>
                <ns1:tc>
                  <ns1:txBody>
                    <ns1:bodyPr/>
                    <ns1:lstStyle/>
                    <ns1:p>
                      <ns1:pPr indent="0" lvl="0" marL="0" marR="0" rtl="0" algn="ctr">
                        <ns1:lnSpc>
                          <ns1:spcPct val="100000"/>
                        </ns1:lnSpc>
                        <ns1:spcBef>
                          <ns1:spcPts val="0"/>
                        </ns1:spcBef>
                        <ns1:spcAft>
                          <ns1:spcPts val="0"/>
                        </ns1:spcAft>
                        <ns1:buClr>
                          <ns1:srgbClr val="FF505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All cases are free with the Majisemi Club meeting guarantee</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-3,500</ns1:t>
                      </ns1:r>
                      <ns1:endParaRPr sz="1000" u="none" cap="none" strike="noStrike">
                        <ns1:solidFill>
                          <ns1:srgbClr val="FF5050"/>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rgbClr val="FF5050"/>
                          </ns1:solidFill>
                          <ns1:latin typeface="BIZ UDPGothic"/>
                          <ns1:ea typeface="BIZ UDPGothic"/>
                          <ns1:cs typeface="BIZ UDPGothic"/>
                          <ns1:sym typeface="BIZ UDPGothic"/>
                        </ns1:rPr>
                        <ns1:t>-105,000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rowSpan="3">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Majisemi Club meeting guarantee plan</ns1:t>
                      </ns1:r>
                      <ns1:endParaRPr sz="15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chemeClr val="accent4"/>
                          </ns1:solidFill>
                          <ns1:latin typeface="BIZ UDPGothic"/>
                          <ns1:ea typeface="BIZ UDPGothic"/>
                          <ns1:cs typeface="BIZ UDPGothic"/>
                          <ns1:sym typeface="BIZ UDPGothic"/>
                        </ns1:rPr>
                        <ns1:t>Reference plan for 30 participants</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h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Subtotal</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822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Consumption tax (10%)</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60,000</ns1:t>
                      </ns1:r>
                      <ns1:endParaRPr sz="10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302650">
                <ns1:tc gridSpan="2" vMerge="1"/>
                <ns1:tc hMerge="1" vMerge="1"/>
                <ns1:tc gridSpan="2">
                  <ns1:txBody>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lang="ja-JP" sz="1000" u="none" cap="none" strike="noStrike">
                          <ns1:solidFill>
                            <ns1:schemeClr val="accent4"/>
                          </ns1:solidFill>
                          <ns1:latin typeface="BIZ UDPGothic"/>
                          <ns1:ea typeface="BIZ UDPGothic"/>
                          <ns1:cs typeface="BIZ UDPGothic"/>
                          <ns1:sym typeface="BIZ UDPGothic"/>
                        </ns1:rPr>
                        <ns1:t>Total (inc. tax)</ns1:t>
                      </ns1:r>
                      <ns1:endParaRPr sz="1400" u="none" cap="none" strike="noStrike">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hMerge="1"/>
                <ns1:tc>
                  <ns1:txBody>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lang="ja-JP" sz="1400" u="none" cap="none" strike="noStrike">
                          <ns1:solidFill>
                            <ns1:schemeClr val="accent4"/>
                          </ns1:solidFill>
                          <ns1:latin typeface="BIZ UDPGothic"/>
                          <ns1:ea typeface="BIZ UDPGothic"/>
                          <ns1:cs typeface="BIZ UDPGothic"/>
                          <ns1:sym typeface="BIZ UDPGothic"/>
                        </ns1:rPr>
                        <ns1:t>660,000</ns1:t>
                      </ns1:r>
                      <ns1:endParaRPr sz="1400" u="none" cap="none" strike="noStrike">
                        <ns1:solidFill>
                          <ns1:schemeClr val="accent4"/>
                        </ns1:solidFill>
                        <ns1:latin typeface="BIZ UDPGothic"/>
                        <ns1:ea typeface="BIZ UDPGothic"/>
                        <ns1:cs typeface="BIZ UDPGothic"/>
                        <ns1:sym typeface="BIZ UDPGothic"/>
                      </ns1:endParaRPr>
                    </ns1:p>
                  </ns1:txBody>
                  <ns1:tcPr marT="45725" marB="45725" marR="91450" marL="91450"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bl>
          </ns1:graphicData>
        </ns1:graphic>
      </ns0:graphicFrame>
      <ns0:sp>
        <ns0:nvSpPr>
          <ns0:cNvPr id="1144" name="Google Shape;1144;p41"/>
          <ns0:cNvSpPr txBox="1"/>
          <ns0:nvPr/>
        </ns0:nvSpPr>
        <ns0:spPr>
          <ns1:xfrm>
            <ns1:off x="274431" y="5194819"/>
            <ns1:ext cx="4080000" cy="5862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32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Guaranteed attendance and meetings!</ns1:t>
            </ns1:r>
            <ns1:endParaRPr b="1" i="0" sz="2800" u="none" cap="none" strike="noStrike">
              <ns1:solidFill>
                <ns1:schemeClr val="accent4"/>
              </ns1:solidFill>
              <ns1:latin typeface="BIZ UDPGothic"/>
              <ns1:ea typeface="BIZ UDPGothic"/>
              <ns1:cs typeface="BIZ UDPGothic"/>
              <ns1:sym typeface="BIZ UDPGothic"/>
            </ns1:endParaRPr>
          </ns1:p>
        </ns0:txBody>
      </ns0:sp>
      <ns0:cxnSp>
        <ns0:nvCxnSpPr>
          <ns0:cNvPr id="1145" name="Google Shape;1145;p41"/>
          <ns0:cNvCxnSpPr/>
          <ns0:nvPr/>
        </ns0:nvCxnSpPr>
        <ns0:spPr>
          <ns1:xfrm>
            <ns1:off x="6350" y="799793"/>
            <ns1:ext cx="12185700" cy="0"/>
          </ns1:xfrm>
          <ns1:prstGeom prst="straightConnector1">
            <ns1:avLst/>
          </ns1:prstGeom>
          <ns1:noFill/>
          <ns1:ln cap="flat" cmpd="sng" w="9525">
            <ns1:solidFill>
              <ns1:schemeClr val="lt1"/>
            </ns1:solidFill>
            <ns1:prstDash val="solid"/>
            <ns1:miter lim="800000"/>
            <ns1:headEnd len="sm" w="sm" type="none"/>
            <ns1:tailEnd len="sm" w="sm" type="none"/>
          </ns1:ln>
        </ns0:spPr>
      </ns0:cxnSp>
      <ns0:sp>
        <ns0:nvSpPr>
          <ns0:cNvPr id="1146" name="Google Shape;1146;p41"/>
          <ns0:cNvSpPr/>
          <ns0:nvPr/>
        </ns0:nvSpPr>
        <ns0:spPr>
          <ns1:xfrm>
            <ns1:off x="12032139" y="-7626"/>
            <ns1:ext cx="163500" cy="8004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cxnSp>
        <ns0:nvCxnSpPr>
          <ns0:cNvPr id="1147" name="Google Shape;1147;p41"/>
          <ns0:cNvCxnSpPr/>
          <ns0:nvPr/>
        </ns0:nvCxnSpPr>
        <ns0:spPr>
          <ns1:xfrm>
            <ns1:off x="9888" y="792703"/>
            <ns1:ext cx="1218570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48" name="Google Shape;1148;p41"/>
          <ns0:cNvSpPr txBox="1"/>
          <ns0:nvPr>
            <ns0:ph idx="12" type="sldNum"/>
          </ns0:nvPr>
        </ns0:nvSpPr>
        <ns0:spPr>
          <ns1:xfrm>
            <ns1:off x="9448800" y="6492875"/>
            <ns1:ext cx="2743200" cy="365100"/>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ns1:t>‹#›</ns1:t>
            </ns1:fld>
            <ns1:endParaRPr/>
          </ns1:p>
        </ns0:txBody>
      </ns0:sp>
      <ns0:sp>
        <ns0:nvSpPr>
          <ns0:cNvPr id="1149" name="Google Shape;1149;p41"/>
          <ns0:cNvSpPr txBox="1"/>
          <ns0:nvPr/>
        </ns0:nvSpPr>
        <ns0:spPr>
          <ns1:xfrm>
            <ns1:off x="292432" y="6893"/>
            <ns1:ext cx="2414400" cy="709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Basic Plan</ns1:t>
            </ns1:r>
            <ns1:endParaRPr b="0" i="0" sz="2400" u="none" cap="none" strike="noStrike">
              <ns1:solidFill>
                <ns1:schemeClr val="accent4"/>
              </ns1:solidFill>
              <ns1:latin typeface="BIZ UDPGothic"/>
              <ns1:ea typeface="BIZ UDPGothic"/>
              <ns1:cs typeface="BIZ UDPGothic"/>
              <ns1:sym typeface="BIZ UDPGothic"/>
            </ns1:endParaRPr>
          </ns1:p>
        </ns0:txBody>
      </ns0:sp>
      <ns0:sp>
        <ns0:nvSpPr>
          <ns0:cNvPr id="1150" name="Google Shape;1150;p41"/>
          <ns0:cNvSpPr/>
          <ns0:nvPr/>
        </ns0:nvSpPr>
        <ns0:spPr>
          <ns1:xfrm>
            <ns1:off x="5796107" y="227019"/>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Plan details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1" name="Google Shape;1151;p41"/>
          <ns0:cNvSpPr/>
          <ns0:nvPr/>
        </ns0:nvSpPr>
        <ns0:spPr>
          <ns1:xfrm>
            <ns1:off x="7500123" y="226536"/>
            <ns1:ext cx="1604400" cy="461100"/>
          </ns1:xfrm>
          <ns1:prstGeom prst="roundRect">
            <ns1:avLst>
              <ns1:gd fmla="val 16667" name="adj"/>
            </ns1:avLst>
          </ns1:prstGeom>
          <ns1:solidFill>
            <ns1:schemeClr val="lt1"/>
          </ns1:solidFill>
          <ns1:ln cap="flat" cmpd="sng" w="12700">
            <ns1:solidFill>
              <ns1:schemeClr val="accent4"/>
            </ns1:solidFill>
            <ns1:prstDash val="solid"/>
            <ns1:miter lim="800000"/>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Reference plan</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152" name="Google Shape;1152;p41"/>
          <ns0:cNvSpPr/>
          <ns0:nvPr/>
        </ns0:nvSpPr>
        <ns0:spPr>
          <ns1:xfrm>
            <ns1:off x="2856621" y="227019"/>
            <ns1:ext cx="2856900" cy="461100"/>
          </ns1:xfrm>
          <ns1:prstGeom prst="roundRect">
            <ns1:avLst>
              <ns1:gd fmla="val 16667" name="adj"/>
            </ns1:avLst>
          </ns1:prstGeom>
          <ns1:solidFill>
            <ns1:srgbClr val="7030A0"/>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Majisemi Club Business Negotiation Guarantee</ns1:t>
            </ns1:r>
            <ns1:endParaRPr b="0" i="0" sz="1800" u="none" cap="none" strike="noStrike">
              <ns1:solidFill>
                <ns1:schemeClr val="lt1"/>
              </ns1:solidFill>
              <ns1:latin typeface="BIZ UDPGothic"/>
              <ns1:ea typeface="BIZ UDPGothic"/>
              <ns1:cs typeface="BIZ UDPGothic"/>
              <ns1:sym typeface="BIZ UDPGothic"/>
            </ns1:endParaRPr>
          </ns1:p>
        </ns0:txBody>
      </ns0:sp>
      <ns0:sp>
        <ns0:nvSpPr>
          <ns0:cNvPr id="1153" name="Google Shape;1153;p41"/>
          <ns0:cNvSpPr txBox="1"/>
          <ns0:nvPr/>
        </ns0:nvSpPr>
        <ns0:spPr>
          <ns1:xfrm>
            <ns1:off x="3964875" y="6479600"/>
            <ns1:ext cx="4493700" cy="365100"/>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rgbClr val="D8D8D8"/>
                </ns1:solidFill>
                <ns1:latin typeface="Arial"/>
                <ns1:ea typeface="Arial"/>
                <ns1:cs typeface="Arial"/>
                <ns1:sym typeface="Arial"/>
              </ns1:rPr>
              <ns1:t>©2018-2023 MAJISEMI Inc.</ns1:t>
            </ns1:r>
            <ns1:endParaRPr b="0" i="0" sz="1000" u="none" cap="none" strike="noStrike">
              <ns1:solidFill>
                <ns1:srgbClr val="D8D8D8"/>
              </ns1:solidFill>
              <ns1:latin typeface="Arial"/>
              <ns1:ea typeface="Arial"/>
              <ns1:cs typeface="Arial"/>
              <ns1:sym typeface="Arial"/>
            </ns1:endParaRPr>
          </ns1:p>
        </ns0:txBody>
      </ns0:sp>
      <ns0:sp>
        <ns0:nvSpPr>
          <ns0:cNvPr id="1154" name="Google Shape;1154;p41"/>
          <ns0:cNvSpPr txBox="1"/>
          <ns0:nvPr/>
        </ns0:nvSpPr>
        <ns0:spPr>
          <ns1:xfrm>
            <ns1:off x="10249634" y="222167"/>
            <ns1:ext cx="16971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Pricing </ns1:t>
            </ns1:r>
            <ns1:r>
              <ns1:rPr b="0" i="0" lang="ja-JP" sz="1200" u="none" cap="none" strike="noStrike">
                <ns1:solidFill>
                  <ns1:schemeClr val="accent4"/>
                </ns1:solidFill>
                <ns1:latin typeface="BIZ UDPGothic"/>
                <ns1:ea typeface="BIZ UDPGothic"/>
                <ns1:cs typeface="BIZ UDPGothic"/>
                <ns1:sym typeface="BIZ UDPGothic"/>
              </ns1:rPr>
              <ns1:t>Plans</ns1:t>
            </ns1:r>
            <ns1:endParaRPr b="0" i="0" sz="1200" u="none" cap="none" strike="noStrike">
              <ns1:solidFill>
                <ns1:schemeClr val="accent4"/>
              </ns1:solidFill>
              <ns1:latin typeface="BIZ UDPGothic"/>
              <ns1:ea typeface="BIZ UDPGothic"/>
              <ns1:cs typeface="BIZ UDPGothic"/>
              <ns1:sym typeface="BIZ UDPGothic"/>
            </ns1:endParaRPr>
          </ns1:p>
        </ns0:txBody>
      </ns0:sp>
    </ns0:spTree>
  </ns0:cSld>
  <ns0:clrMapOvr>
    <ns1:masterClrMapping/>
  </ns0:clrMapOvr>
</ns0:sld>
</file>

<file path=ppt/slides/slide42.xml><?xml version="1.0" encoding="utf-8"?>
<ns0:sld xmlns:ns0="http://schemas.openxmlformats.org/presentationml/2006/main" xmlns:ns1="http://schemas.openxmlformats.org/drawingml/2006/main">
  <ns0:cSld>
    <ns0:spTree>
      <ns0:nvGrpSpPr>
        <ns0:cNvPr id="1158" name="Shape 1158"/>
        <ns0:cNvGrpSpPr/>
        <ns0:nvPr/>
      </ns0:nvGrpSpPr>
      <ns0:grpSpPr>
        <ns1:xfrm>
          <ns1:off x="0" y="0"/>
          <ns1:ext cx="0" cy="0"/>
          <ns1:chOff x="0" y="0"/>
          <ns1:chExt cx="0" cy="0"/>
        </ns1:xfrm>
      </ns0:grpSpPr>
      <ns0:sp>
        <ns0:nvSpPr>
          <ns0:cNvPr id="1159" name="Google Shape;1159;p42"/>
          <ns0:cNvSpPr/>
          <ns0:nvPr/>
        </ns0:nvSpPr>
        <ns0:spPr>
          <ns1:xfrm>
            <ns1:off x="4704722" y="924664"/>
            <ns1:ext cx="3391313" cy="432000"/>
          </ns1:xfrm>
          <ns1:prstGeom prst="rect">
            <ns1:avLst/>
          </ns1:prstGeom>
          <ns1:solidFill>
            <ns1:srgbClr val="FF0066"/>
          </ns1:solidFill>
          <ns1:ln>
            <ns1:noFill/>
          </ns1:ln>
        </ns0:spPr>
        <ns0:txBody>
          <ns1:bodyPr anchorCtr="0" anchor="t"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50"/>
              <ns1:buFont typeface="Arial"/>
              <ns1:buNone/>
            </ns1:pPr>
            <ns1:r>
              <ns1:rPr b="0" i="0" lang="ja-JP" sz="1600" u="none" cap="none" strike="noStrike">
                <ns1:solidFill>
                  <ns1:schemeClr val="lt1"/>
                </ns1:solidFill>
                <ns1:latin typeface="BIZ UDPGothic"/>
                <ns1:ea typeface="BIZ UDPGothic"/>
                <ns1:cs typeface="BIZ UDPGothic"/>
                <ns1:sym typeface="BIZ UDPGothic"/>
              </ns1:rPr>
              <ns1:t>Recommended</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60" name="Google Shape;1160;p42"/>
          <ns0:cNvGraphicFramePr/>
          <ns0:nvPr/>
        </ns0:nvGraphicFramePr>
        <ns0:xfrm>
          <ns1:off x="609641" y="1293472"/>
          <ns1:ext cx="3000000" cy="3000000"/>
        </ns0:xfrm>
        <ns1:graphic>
          <ns1:graphicData uri="http://schemas.openxmlformats.org/drawingml/2006/table">
            <ns1:tbl>
              <ns1:tblPr bandRow="1" firstRow="1">
                <ns1:noFill/>
                <ns1:tableStyleId>{36977B20-A630-4A1D-81F4-7C21FFB1FC08}</ns1:tableStyleId>
              </ns1:tblPr>
              <ns1:tblGrid>
                <ns1:gridCol w="422300"/>
                <ns1:gridCol w="1977450"/>
                <ns1:gridCol w="1695275"/>
                <ns1:gridCol w="1781400"/>
                <ns1:gridCol w="1609150"/>
                <ns1:gridCol w="1695275"/>
                <ns1:gridCol w="1695275"/>
              </ns1:tblGrid>
              <ns1:tr h="1062175">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t/>
                      </ns1:r>
                      <ns1:endParaRPr sz="15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tcPr>
                </ns1:tc>
                <ns1:tc hMerge="1"/>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Light</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92D050"/>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Silver</ns1:t>
                      </ns1:r>
                      <ns1:endParaRPr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t/>
                      </ns1:r>
                      <ns1:endParaRPr b="0" sz="10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6C93EA"/>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Gold</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DAA03"/>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Platinum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D840D1"/>
                    </ns1:solidFill>
                  </ns1:tcPr>
                </ns1:tc>
                <ns1:tc>
                  <ns1:txBody>
                    <ns1:bodyPr/>
                    <ns1:lstStyle/>
                    <ns1:p>
                      <ns1:pPr indent="0" lvl="0" marL="0" marR="0" rtl="0" algn="ctr">
                        <ns1:lnSpc>
                          <ns1:spcPct val="150000"/>
                        </ns1:lnSpc>
                        <ns1:spcBef>
                          <ns1:spcPts val="0"/>
                        </ns1:spcBef>
                        <ns1:spcAft>
                          <ns1:spcPts val="0"/>
                        </ns1:spcAft>
                        <ns1:buClr>
                          <ns1:srgbClr val="000000"/>
                        </ns1:buClr>
                        <ns1:buSzPts val="1800"/>
                        <ns1:buFont typeface="Arial"/>
                        <ns1:buNone/>
                      </ns1:pPr>
                      <ns1:r>
                        <ns1:rPr lang="ja-JP" sz="1800" u="none" cap="none" strike="noStrike">
                          <ns1:solidFill>
                            <ns1:schemeClr val="lt1"/>
                          </ns1:solidFill>
                          <ns1:latin typeface="BIZ UDPGothic"/>
                          <ns1:ea typeface="BIZ UDPGothic"/>
                          <ns1:cs typeface="BIZ UDPGothic"/>
                          <ns1:sym typeface="BIZ UDPGothic"/>
                        </ns1:rPr>
                        <ns1:t>Premium</ns1:t>
                      </ns1:r>
                      <ns1:endParaRPr sz="1800" u="none" cap="none" strike="noStrike">
                        <ns1:solidFill>
                          <ns1:schemeClr val="lt1"/>
                        </ns1:solidFill>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AEABAB"/>
                    </ns1:solidFill>
                  </ns1:tcPr>
                </ns1:tc>
              </ns1:tr>
              <ns1:tr h="396000">
                <ns1:tc rowSpan="5">
                  <ns1:txBody>
                    <ns1:bodyPr/>
                    <ns1:lstStyle/>
                    <ns1:p>
                      <ns1:pPr indent="0" lvl="0" marL="0" marR="0" rtl="0" algn="ctr">
                        <ns1:lnSpc>
                          <ns1:spcPct val="100000"/>
                        </ns1:lnSpc>
                        <ns1:spcBef>
                          <ns1:spcPts val="0"/>
                        </ns1:spcBef>
                        <ns1:spcAft>
                          <ns1:spcPts val="0"/>
                        </ns1:spcAft>
                        <ns1:buClr>
                          <ns1:srgbClr val="163F9B"/>
                        </ns1:buClr>
                        <ns1:buSzPts val="1500"/>
                        <ns1:buFont typeface="Arial"/>
                        <ns1:buNone/>
                      </ns1:pPr>
                      <ns1:r>
                        <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163F9B"/>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Included services</ns1:t>
                      </ns1:r>
                      <ns1:endParaRPr sz="1400" u="none" cap="none" strike="noStrike">
                        <ns1:latin typeface="BIZ UDPGothic"/>
                        <ns1:ea typeface="BIZ UDPGothic"/>
                        <ns1:cs typeface="BIZ UDPGothic"/>
                        <ns1:sym typeface="BIZ UDPGothic"/>
                      </ns1:endParaRPr>
                    </ns1:p>
                  </ns1:txBody>
                  <ns1:tcPr marT="41450" marB="41450" marR="82925" marL="82925">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Webinar hosting</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92D05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6C93EA"/>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FDAA03"/>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D840D1"/>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SEO article creation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   </ns1:t>
                      </ns1:r>
                      <ns1:r>
                        <ns1:rPr lang="ja-JP" sz="1500" u="none" cap="none" strike="noStrike">
                          <ns1:solidFill>
                            <ns1:srgbClr val="6C93EA"/>
                          </ns1:solidFill>
                          <ns1:latin typeface="BIZ UDPGothic"/>
                          <ns1:ea typeface="BIZ UDPGothic"/>
                          <ns1:cs typeface="BIZ UDPGothic"/>
                          <ns1:sym typeface="BIZ UDPGothic"/>
                        </ns1:rPr>
                        <ns1:t>●</ns1:t>
                      </ns1:r>
                      <ns1:r>
                        <ns1:rPr lang="ja-JP" sz="800" u="none" cap="none" strike="noStrike">
                          <ns1:solidFill>
                            <ns1:srgbClr val="6C93EA"/>
                          </ns1:solidFill>
                          <ns1:latin typeface="BIZ UDPGothic"/>
                          <ns1:ea typeface="BIZ UDPGothic"/>
                          <ns1:cs typeface="BIZ UDPGothic"/>
                          <ns1:sym typeface="BIZ UDPGothic"/>
                        </ns1:rPr>
                        <ns1:t>※1</ns1:t>
                      </ns1:r>
                      <ns1:endParaRPr sz="800" u="none" cap="none" strike="noStrike">
                        <ns1:solidFill>
                          <ns1:srgbClr val="6C93EA"/>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6C86C0"/>
                        </ns1:buClr>
                        <ns1:buSzPts val="1500"/>
                        <ns1:buFont typeface="Arial"/>
                        <ns1:buNone/>
                      </ns1:pPr>
                      <ns1:r>
                        <ns1:rPr lang="ja-JP" sz="1500" u="none" cap="none" strike="noStrike">
                          <ns1:solidFill>
                            <ns1:srgbClr val="6C86C0"/>
                          </ns1:solidFill>
                          <ns1:latin typeface="BIZ UDPGothic"/>
                          <ns1:ea typeface="BIZ UDPGothic"/>
                          <ns1:cs typeface="BIZ UDPGothic"/>
                          <ns1:sym typeface="BIZ UDPGothic"/>
                        </ns1:rPr>
                        <ns1:t>   </ns1:t>
                      </ns1:r>
                      <ns1:r>
                        <ns1:rPr b="1" lang="ja-JP" sz="1500" u="none" cap="none" strike="noStrike">
                          <ns1:solidFill>
                            <ns1:srgbClr val="FDAA03"/>
                          </ns1:solidFill>
                          <ns1:latin typeface="BIZ UDPGothic"/>
                          <ns1:ea typeface="BIZ UDPGothic"/>
                          <ns1:cs typeface="BIZ UDPGothic"/>
                          <ns1:sym typeface="BIZ UDPGothic"/>
                        </ns1:rPr>
                        <ns1:t>●</ns1:t>
                      </ns1:r>
                      <ns1:r>
                        <ns1:rPr lang="ja-JP" sz="800" u="none" cap="none" strike="noStrike">
                          <ns1:solidFill>
                            <ns1:srgbClr val="FDAA03"/>
                          </ns1:solidFill>
                          <ns1:latin typeface="BIZ UDPGothic"/>
                          <ns1:ea typeface="BIZ UDPGothic"/>
                          <ns1:cs typeface="BIZ UDPGothic"/>
                          <ns1:sym typeface="BIZ UDPGothic"/>
                        </ns1:rPr>
                        <ns1:t>※2</ns1:t>
                      </ns1:r>
                      <ns1:endParaRPr sz="800" u="none" cap="none" strike="noStrike">
                        <ns1:solidFill>
                          <ns1:srgbClr val="FDAA03"/>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※2</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※2</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MajiFollow Plus</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D840D1"/>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   </ns1:t>
                      </ns1:r>
                      <ns1:r>
                        <ns1:rPr b="1" lang="ja-JP" sz="1500" u="none" cap="none" strike="noStrike">
                          <ns1:solidFill>
                            <ns1:srgbClr val="D840D1"/>
                          </ns1:solidFill>
                          <ns1:latin typeface="BIZ UDPGothic"/>
                          <ns1:ea typeface="BIZ UDPGothic"/>
                          <ns1:cs typeface="BIZ UDPGothic"/>
                          <ns1:sym typeface="BIZ UDPGothic"/>
                        </ns1:rPr>
                        <ns1:t>●</ns1:t>
                      </ns1:r>
                      <ns1:r>
                        <ns1:rPr lang="ja-JP" sz="800" u="none" cap="none" strike="noStrike">
                          <ns1:solidFill>
                            <ns1:srgbClr val="D840D1"/>
                          </ns1:solidFill>
                          <ns1:latin typeface="BIZ UDPGothic"/>
                          <ns1:ea typeface="BIZ UDPGothic"/>
                          <ns1:cs typeface="BIZ UDPGothic"/>
                          <ns1:sym typeface="BIZ UDPGothic"/>
                        </ns1:rPr>
                        <ns1:t>※3</ns1:t>
                      </ns1:r>
                      <ns1:endParaRPr sz="800" u="none" cap="none" strike="noStrike">
                        <ns1:solidFill>
                          <ns1:srgbClr val="D840D1"/>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   </ns1:t>
                      </ns1:r>
                      <ns1:r>
                        <ns1:rPr b="1" lang="ja-JP" sz="1500" u="none" cap="none" strike="noStrike">
                          <ns1:solidFill>
                            <ns1:srgbClr val="757070"/>
                          </ns1:solidFill>
                          <ns1:latin typeface="BIZ UDPGothic"/>
                          <ns1:ea typeface="BIZ UDPGothic"/>
                          <ns1:cs typeface="BIZ UDPGothic"/>
                          <ns1:sym typeface="BIZ UDPGothic"/>
                        </ns1:rPr>
                        <ns1:t>●</ns1:t>
                      </ns1:r>
                      <ns1:r>
                        <ns1:rPr lang="ja-JP" sz="800" u="none" cap="none" strike="noStrike">
                          <ns1:solidFill>
                            <ns1:srgbClr val="757070"/>
                          </ns1:solidFill>
                          <ns1:latin typeface="BIZ UDPGothic"/>
                          <ns1:ea typeface="BIZ UDPGothic"/>
                          <ns1:cs typeface="BIZ UDPGothic"/>
                          <ns1:sym typeface="BIZ UDPGothic"/>
                        </ns1:rPr>
                        <ns1:t>※3</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r>
              <ns1:tr h="396000">
                <ns1:tc v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Summary video</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92B6">
                        <ns1:alpha val="12156"/>
                      </ns1:srgbClr>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757070"/>
                        </ns1:buClr>
                        <ns1:buSzPts val="1500"/>
                        <ns1:buFont typeface="Arial"/>
                        <ns1:buNone/>
                      </ns1:pPr>
                      <ns1:r>
                        <ns1:rPr b="1" lang="ja-JP" sz="1500" u="none" cap="none" strike="noStrike">
                          <ns1:solidFill>
                            <ns1:srgbClr val="757070"/>
                          </ns1:solidFill>
                          <ns1:latin typeface="BIZ UDPGothic"/>
                          <ns1:ea typeface="BIZ UDPGothic"/>
                          <ns1:cs typeface="BIZ UDPGothic"/>
                          <ns1:sym typeface="BIZ UDPGothic"/>
                        </ns1:rPr>
                        <ns1:t> ●</ns1:t>
                      </ns1:r>
                      <ns1:r>
                        <ns1:rPr lang="ja-JP" sz="800" u="none" cap="none" strike="noStrike">
                          <ns1:solidFill>
                            <ns1:srgbClr val="757070"/>
                          </ns1:solidFill>
                          <ns1:latin typeface="BIZ UDPGothic"/>
                          <ns1:ea typeface="BIZ UDPGothic"/>
                          <ns1:cs typeface="BIZ UDPGothic"/>
                          <ns1:sym typeface="BIZ UDPGothic"/>
                        </ns1:rPr>
                        <ns1:t>※1</ns1:t>
                      </ns1:r>
                      <ns1:endParaRPr sz="800" u="none" cap="none" strike="noStrike">
                        <ns1:solidFill>
                          <ns1:srgbClr val="757070"/>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12700">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r>
              <ns1:tr h="648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Bonus slots for additional attendees</ns1:t>
                      </ns1:r>
                      <ns1:endParaRPr sz="1500" u="none" cap="none" strike="noStrike">
                        <ns1:solidFill>
                          <ns1:srgbClr val="163F9B"/>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(Special </ns1:t>
                      </ns1:r>
                      <ns1:r>
                        <ns1:rPr lang="ja-JP" sz="1000" u="none" cap="none" strike="noStrike">
                          <ns1:solidFill>
                            <ns1:srgbClr val="163F9B"/>
                          </ns1:solidFill>
                          <ns1:latin typeface="BIZ UDPGothic"/>
                          <ns1:ea typeface="BIZ UDPGothic"/>
                          <ns1:cs typeface="BIZ UDPGothic"/>
                          <ns1:sym typeface="BIZ UDPGothic"/>
                        </ns1:rPr>
                        <ns1:t>offer) ※4</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ns1:t>
                      </ns1:r>
                      <ns1:endParaRPr sz="1500" u="none" cap="none" strike="noStrike">
                        <ns1:solidFill>
                          <ns1:srgbClr val="163F9B"/>
                        </ns1:solidFill>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 people each year</ns1:t>
                      </ns1:r>
                      <ns1:endParaRPr sz="1500" u="none" cap="none" strike="noStrike">
                        <ns1:solidFill>
                          <ns1:srgbClr val="6C93EA"/>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6C93EA"/>
                          </ns1:solidFill>
                          <ns1:latin typeface="BIZ UDPGothic"/>
                          <ns1:ea typeface="BIZ UDPGothic"/>
                          <ns1:cs typeface="BIZ UDPGothic"/>
                          <ns1:sym typeface="BIZ UDPGothic"/>
                        </ns1:rPr>
                        <ns1:t>100,000 yen equivalent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 people each year</ns1:t>
                      </ns1:r>
                      <ns1:endParaRPr sz="1500" u="none" cap="none" strike="noStrike">
                        <ns1:solidFill>
                          <ns1:srgbClr val="FDAA03"/>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FDAA03"/>
                          </ns1:solidFill>
                          <ns1:latin typeface="BIZ UDPGothic"/>
                          <ns1:ea typeface="BIZ UDPGothic"/>
                          <ns1:cs typeface="BIZ UDPGothic"/>
                          <ns1:sym typeface="BIZ UDPGothic"/>
                        </ns1:rPr>
                        <ns1:t>200,000 yen equivalent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 people each year</ns1:t>
                      </ns1:r>
                      <ns1:endParaRPr sz="1500" u="none" cap="none" strike="noStrike">
                        <ns1:solidFill>
                          <ns1:srgbClr val="D840D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D840D1"/>
                          </ns1:solidFill>
                          <ns1:latin typeface="BIZ UDPGothic"/>
                          <ns1:ea typeface="BIZ UDPGothic"/>
                          <ns1:cs typeface="BIZ UDPGothic"/>
                          <ns1:sym typeface="BIZ UDPGothic"/>
                        </ns1:rPr>
                        <ns1:t>400,000 yen equivalent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 people each year</ns1:t>
                      </ns1:r>
                      <ns1:endParaRPr sz="1500" u="none" cap="none" strike="noStrike">
                        <ns1:solidFill>
                          <ns1:srgbClr val="75707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757070"/>
                          </ns1:solidFill>
                          <ns1:latin typeface="BIZ UDPGothic"/>
                          <ns1:ea typeface="BIZ UDPGothic"/>
                          <ns1:cs typeface="BIZ UDPGothic"/>
                          <ns1:sym typeface="BIZ UDPGothic"/>
                        </ns1:rPr>
                        <ns1:t>800,000 yen equivalent</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28575">
                      <ns1:solidFill>
                        <ns1:srgbClr val="163F9B"/>
                      </ns1:solidFill>
                      <ns1:prstDash val="solid"/>
                      <ns1:round/>
                      <ns1:headEnd len="sm" w="sm" type="none"/>
                      <ns1:tailEnd len="sm" w="sm" type="none"/>
                    </ns1:lnB>
                    <ns1:solidFill>
                      <ns1:srgbClr val="FFFBF3"/>
                    </ns1:solidFill>
                  </ns1:tcPr>
                </ns1:tc>
              </ns1:tr>
              <ns1:tr h="396000">
                <ns1:tc gridSpan="2">
                  <ns1:txBody>
                    <ns1:bodyPr/>
                    <ns1:lstStyle/>
                    <ns1:p>
                      <ns1:pPr indent="0" lvl="0" marL="0" marR="0" rtl="0" algn="ctr">
                        <ns1:lnSpc>
                          <ns1:spcPct val="100000"/>
                        </ns1:lnSpc>
                        <ns1:spcBef>
                          <ns1:spcPts val="0"/>
                        </ns1:spcBef>
                        <ns1:spcAft>
                          <ns1:spcPts val="0"/>
                        </ns1:spcAft>
                        <ns1:buClr>
                          <ns1:srgbClr val="000000"/>
                        </ns1:buClr>
                        <ns1:buSzPts val="1500"/>
                        <ns1:buFont typeface="Arial"/>
                        <ns1:buNone/>
                      </ns1:pPr>
                      <ns1:r>
                        <ns1:rPr lang="ja-JP" sz="1500" u="none" cap="none" strike="noStrike">
                          <ns1:solidFill>
                            <ns1:srgbClr val="163F9B"/>
                          </ns1:solidFill>
                          <ns1:latin typeface="BIZ UDPGothic"/>
                          <ns1:ea typeface="BIZ UDPGothic"/>
                          <ns1:cs typeface="BIZ UDPGothic"/>
                          <ns1:sym typeface="BIZ UDPGothic"/>
                        </ns1:rPr>
                        <ns1:t>Monthly fee</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chemeClr val="lt1"/>
                    </ns1:solidFill>
                  </ns1:tcPr>
                </ns1:tc>
                <ns1:tc hMerge="1"/>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92D050"/>
                          </ns1:solidFill>
                          <ns1:latin typeface="BIZ UDPGothic"/>
                          <ns1:ea typeface="BIZ UDPGothic"/>
                          <ns1:cs typeface="BIZ UDPGothic"/>
                          <ns1:sym typeface="BIZ UDPGothic"/>
                        </ns1:rPr>
                        <ns1:t>120,000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6C93EA"/>
                          </ns1:solidFill>
                          <ns1:latin typeface="BIZ UDPGothic"/>
                          <ns1:ea typeface="BIZ UDPGothic"/>
                          <ns1:cs typeface="BIZ UDPGothic"/>
                          <ns1:sym typeface="BIZ UDPGothic"/>
                        </ns1:rPr>
                        <ns1:t>135,000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FDAA03"/>
                          </ns1:solidFill>
                          <ns1:latin typeface="BIZ UDPGothic"/>
                          <ns1:ea typeface="BIZ UDPGothic"/>
                          <ns1:cs typeface="BIZ UDPGothic"/>
                          <ns1:sym typeface="BIZ UDPGothic"/>
                        </ns1:rPr>
                        <ns1:t>155,000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D840D1"/>
                          </ns1:solidFill>
                          <ns1:latin typeface="BIZ UDPGothic"/>
                          <ns1:ea typeface="BIZ UDPGothic"/>
                          <ns1:cs typeface="BIZ UDPGothic"/>
                          <ns1:sym typeface="BIZ UDPGothic"/>
                        </ns1:rPr>
                        <ns1:t>255,000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c>
                  <ns1:txBody>
                    <ns1:bodyPr/>
                    <ns1:lstStyle/>
                    <ns1:p>
                      <ns1:pPr indent="0" lvl="0" marL="0" marR="0" rtl="0" algn="ctr">
                        <ns1:lnSpc>
                          <ns1:spcPct val="100000"/>
                        </ns1:lnSpc>
                        <ns1:spcBef>
                          <ns1:spcPts val="0"/>
                        </ns1:spcBef>
                        <ns1:spcAft>
                          <ns1:spcPts val="0"/>
                        </ns1:spcAft>
                        <ns1:buClr>
                          <ns1:srgbClr val="000000"/>
                        </ns1:buClr>
                        <ns1:buSzPts val="1600"/>
                        <ns1:buFont typeface="Arial"/>
                        <ns1:buNone/>
                      </ns1:pPr>
                      <ns1:r>
                        <ns1:rPr b="1" lang="ja-JP" sz="1600" u="none" cap="none" strike="noStrike">
                          <ns1:solidFill>
                            <ns1:srgbClr val="757070"/>
                          </ns1:solidFill>
                          <ns1:latin typeface="BIZ UDPGothic"/>
                          <ns1:ea typeface="BIZ UDPGothic"/>
                          <ns1:cs typeface="BIZ UDPGothic"/>
                          <ns1:sym typeface="BIZ UDPGothic"/>
                        </ns1:rPr>
                        <ns1:t>385,000 yen</ns1:t>
                      </ns1:r>
                      <ns1:endParaRPr sz="1400" u="none" cap="none" strike="noStrike">
                        <ns1:latin typeface="BIZ UDPGothic"/>
                        <ns1:ea typeface="BIZ UDPGothic"/>
                        <ns1:cs typeface="BIZ UDPGothic"/>
                        <ns1:sym typeface="BIZ UDPGothic"/>
                      </ns1:endParaRPr>
                    </ns1:p>
                  </ns1:txBody>
                  <ns1:tcPr marT="41450" marB="41450" marR="82925" marL="82925" anchor="ctr">
                    <ns1:lnL cap="flat" cmpd="sng" w="12700">
                      <ns1:solidFill>
                        <ns1:srgbClr val="163F9B"/>
                      </ns1:solidFill>
                      <ns1:prstDash val="solid"/>
                      <ns1:round/>
                      <ns1:headEnd len="sm" w="sm" type="none"/>
                      <ns1:tailEnd len="sm" w="sm" type="none"/>
                    </ns1:lnL>
                    <ns1:lnR cap="flat" cmpd="sng" w="12700">
                      <ns1:solidFill>
                        <ns1:srgbClr val="163F9B"/>
                      </ns1:solidFill>
                      <ns1:prstDash val="solid"/>
                      <ns1:round/>
                      <ns1:headEnd len="sm" w="sm" type="none"/>
                      <ns1:tailEnd len="sm" w="sm" type="none"/>
                    </ns1:lnR>
                    <ns1:lnT cap="flat" cmpd="sng" w="28575">
                      <ns1:solidFill>
                        <ns1:srgbClr val="163F9B"/>
                      </ns1:solidFill>
                      <ns1:prstDash val="solid"/>
                      <ns1:round/>
                      <ns1:headEnd len="sm" w="sm" type="none"/>
                      <ns1:tailEnd len="sm" w="sm" type="none"/>
                    </ns1:lnT>
                    <ns1:lnB cap="flat" cmpd="sng" w="12700">
                      <ns1:solidFill>
                        <ns1:srgbClr val="163F9B"/>
                      </ns1:solidFill>
                      <ns1:prstDash val="solid"/>
                      <ns1:round/>
                      <ns1:headEnd len="sm" w="sm" type="none"/>
                      <ns1:tailEnd len="sm" w="sm" type="none"/>
                    </ns1:lnB>
                    <ns1:solidFill>
                      <ns1:srgbClr val="FFFBF3"/>
                    </ns1:solidFill>
                  </ns1:tcPr>
                </ns1:tc>
              </ns1:tr>
            </ns1:tbl>
          </ns1:graphicData>
        </ns1:graphic>
      </ns0:graphicFrame>
      <ns0:sp>
        <ns0:nvSpPr>
          <ns0:cNvPr id="1161" name="Google Shape;1161;p42"/>
          <ns0:cNvSpPr txBox="1"/>
          <ns0:nvPr/>
        </ns0:nvSpPr>
        <ns0:spPr>
          <ns1:xfrm>
            <ns1:off x="1121676" y="5423825"/>
            <ns1:ext cx="10364100" cy="13488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※1 SEO article creation and summary video creation can be conducted up to four times a year. Additional instances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※2 MajiFollow can be conducted for up to 120 people per year. Additional instances can be purchased as an option.</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※3 Includes the monthly activity cost for MajiFollow Plus. A success fee (30,000 yen per appointment) will be incurred separately.</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※4 The bonus slots for additional attendees will be granted one year after joining Majisemi Club and will be granted in the same month each year thereafter.</ns1:t>
            </ns1:r>
            <ns1:endParaRPr b="0" i="0" sz="1270" u="none" cap="none" strike="noStrike">
              <ns1:solidFill>
                <ns1:srgbClr val="163F9B"/>
              </ns1:solidFill>
              <ns1:latin typeface="BIZ UDPGothic"/>
              <ns1:ea typeface="BIZ UDPGothic"/>
              <ns1:cs typeface="BIZ UDPGothic"/>
              <ns1:sym typeface="BIZ UDPGothic"/>
            </ns1:endParaRPr>
          </ns1:p>
          <ns1:p>
            <ns1:pPr indent="0" lvl="0" marL="0" marR="0" rtl="0" algn="l">
              <ns1:lnSpc>
                <ns1:spcPct val="100000"/>
              </ns1:lnSpc>
              <ns1:spcBef>
                <ns1:spcPts val="544"/>
              </ns1:spcBef>
              <ns1:spcAft>
                <ns1:spcPts val="0"/>
              </ns1:spcAft>
              <ns1:buClr>
                <ns1:srgbClr val="000000"/>
              </ns1:buClr>
              <ns1:buSzPts val="1270"/>
              <ns1:buFont typeface="Arial"/>
              <ns1:buNone/>
            </ns1:pPr>
            <ns1:r>
              <ns1:rPr b="0" i="0" lang="ja-JP" sz="1270" u="none" cap="none" strike="noStrike">
                <ns1:solidFill>
                  <ns1:srgbClr val="163F9B"/>
                </ns1:solidFill>
                <ns1:latin typeface="BIZ UDPGothic"/>
                <ns1:ea typeface="BIZ UDPGothic"/>
                <ns1:cs typeface="BIZ UDPGothic"/>
                <ns1:sym typeface="BIZ UDPGothic"/>
              </ns1:rPr>
              <ns1:t>(All amounts are tax exclusive)</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2" name="Google Shape;1162;p42"/>
          <ns0:cNvSpPr txBox="1"/>
          <ns0:nvPr/>
        </ns0:nvSpPr>
        <ns0:spPr>
          <ns1:xfrm>
            <ns1:off x="292660" y="7028"/>
            <ns1:ext cx="9264807" cy="709192"/>
          </ns1:xfrm>
          <ns1:prstGeom prst="rect">
            <ns1:avLst/>
          </ns1:prstGeom>
          <ns1:noFill/>
          <ns1:ln>
            <ns1:noFill/>
          </ns1:ln>
        </ns0:spPr>
        <ns0:txBody>
          <ns1:bodyPr anchorCtr="0" anchor="t" bIns="45675" lIns="91400" spcFirstLastPara="1" rIns="91400" wrap="square" tIns="107975">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rgbClr val="163F9B"/>
                </ns1:solidFill>
                <ns1:latin typeface="BIZ UDPGothic"/>
                <ns1:ea typeface="BIZ UDPGothic"/>
                <ns1:cs typeface="BIZ UDPGothic"/>
                <ns1:sym typeface="BIZ UDPGothic"/>
              </ns1:rPr>
              <ns1:t>Cost-effective plan for Majisemi Club (update pending)</ns1:t>
            </ns1:r>
            <ns1:endParaRPr b="0" i="0" sz="2399" u="none" cap="none" strike="noStrike">
              <ns1:solidFill>
                <ns1:srgbClr val="163F9B"/>
              </ns1:solidFill>
              <ns1:latin typeface="BIZ UDPGothic"/>
              <ns1:ea typeface="BIZ UDPGothic"/>
              <ns1:cs typeface="BIZ UDPGothic"/>
              <ns1:sym typeface="BIZ UDPGothic"/>
            </ns1:endParaRPr>
          </ns1:p>
        </ns0:txBody>
      </ns0:sp>
      <ns0:cxnSp>
        <ns0:nvCxnSpPr>
          <ns0:cNvPr id="1163" name="Google Shape;1163;p42"/>
          <ns0:cNvCxnSpPr/>
          <ns0:nvPr/>
        </ns0:nvCxnSpPr>
        <ns0:spPr>
          <ns1:xfrm>
            <ns1:off x="6591" y="786249"/>
            <ns1:ext cx="1218517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64" name="Google Shape;1164;p42"/>
          <ns0:cNvSpPr/>
          <ns0:nvPr/>
        </ns0:nvSpPr>
        <ns0:spPr>
          <ns1:xfrm>
            <ns1:off x="12031906" y="-7490"/>
            <ns1:ext cx="163393" cy="800294"/>
          </ns1:xfrm>
          <ns1:prstGeom prst="rect">
            <ns1:avLst/>
          </ns1:prstGeom>
          <ns1:solidFill>
            <ns1:srgbClr val="163F9B"/>
          </ns1:solidFill>
          <ns1:ln>
            <ns1:noFill/>
          </ns1:ln>
        </ns0:spPr>
        <ns0:txBody>
          <ns1:bodyPr anchorCtr="0" anchor="ctr" bIns="45675" lIns="91400" spcFirstLastPara="1" rIns="91400" wrap="square" tIns="45675">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5" name="Google Shape;1165;p42"/>
          <ns0:cNvSpPr txBox="1"/>
          <ns0:nvPr/>
        </ns0:nvSpPr>
        <ns0:spPr>
          <ns1:xfrm>
            <ns1:off x="10249471" y="222293"/>
            <ns1:ext cx="1696938" cy="276954"/>
          </ns1:xfrm>
          <ns1:prstGeom prst="rect">
            <ns1:avLst/>
          </ns1:prstGeom>
          <ns1:noFill/>
          <ns1:ln>
            <ns1:noFill/>
          </ns1:ln>
        </ns0:spPr>
        <ns0:txBody>
          <ns1:bodyPr anchorCtr="0" anchor="t" bIns="45675" lIns="91400" spcFirstLastPara="1" rIns="91400" wrap="square" tIns="45675">
            <ns1:spAutoFit/>
          </ns1:bodyPr>
          <ns1:lstStyle/>
          <ns1:p>
            <ns1:pPr indent="0" lvl="0" marL="0" marR="0" rtl="0" algn="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63F9B"/>
                </ns1:solidFill>
                <ns1:latin typeface="BIZ UDPGothic"/>
                <ns1:ea typeface="BIZ UDPGothic"/>
                <ns1:cs typeface="BIZ UDPGothic"/>
                <ns1:sym typeface="BIZ UDPGothic"/>
              </ns1:rPr>
              <ns1:t>Pricing </ns1:t>
            </ns1:r>
            <ns1:r>
              <ns1:rPr b="0" i="0" lang="ja-JP" sz="1200" u="none" cap="none" strike="noStrike">
                <ns1:solidFill>
                  <ns1:srgbClr val="163F9B"/>
                </ns1:solidFill>
                <ns1:latin typeface="BIZ UDPGothic"/>
                <ns1:ea typeface="BIZ UDPGothic"/>
                <ns1:cs typeface="BIZ UDPGothic"/>
                <ns1:sym typeface="BIZ UDPGothic"/>
              </ns1:rPr>
              <ns1:t>Plans</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66" name="Google Shape;1166;p42"/>
          <ns0:cNvSpPr/>
          <ns0:nvPr/>
        </ns0:nvSpPr>
        <ns0:spPr>
          <ns1:xfrm>
            <ns1:off x="3160710" y="1802823"/>
            <ns1:ext cx="1404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Simple webinars</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Just want to request hosting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67" name="Google Shape;1167;p42"/>
          <ns0:cNvSpPr/>
          <ns0:nvPr/>
        </ns0:nvSpPr>
        <ns0:spPr>
          <ns1:xfrm>
            <ns1:off x="4744702" y="1802823"/>
            <ns1:ext cx="1692000"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use the lecture content</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On the website too</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8" name="Google Shape;1168;p42"/>
          <ns0:cNvSpPr/>
          <ns0:nvPr/>
        </ns0:nvSpPr>
        <ns0:spPr>
          <ns1:xfrm>
            <ns1:off x="6552978"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Want to follow up</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Immediately after the webinar</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69" name="Google Shape;1169;p42"/>
          <ns0:cNvSpPr/>
          <ns0:nvPr/>
        </ns0:nvSpPr>
        <ns0:spPr>
          <ns1:xfrm>
            <ns1:off x="8197756" y="1802823"/>
            <ns1:ext cx="1462453"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ウェビナーから確実に</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商談につなげたい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70" name="Google Shape;1170;p42"/>
          <ns0:cNvSpPr/>
          <ns0:nvPr/>
        </ns0:nvSpPr>
        <ns0:spPr>
          <ns1:xfrm>
            <ns1:off x="9961385" y="1802823"/>
            <ns1:ext cx="1366779" cy="432000"/>
          </ns1:xfrm>
          <ns1:prstGeom prst="rect">
            <ns1:avLst/>
          </ns1:prstGeom>
          <ns1:noFill/>
          <ns1:ln cap="flat" cmpd="sng" w="25400">
            <ns1:solidFill>
              <ns1:schemeClr val="lt1"/>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ウェビナーの効果を</ns1:t>
            </ns1:r>
            <ns1:endParaRPr b="0" i="0" sz="10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000"/>
              <ns1:buFont typeface="Arial"/>
              <ns1:buNone/>
            </ns1:pPr>
            <ns1:r>
              <ns1:rPr b="0" i="0" lang="ja-JP" sz="1000" u="none" cap="none" strike="noStrike">
                <ns1:solidFill>
                  <ns1:schemeClr val="lt1"/>
                </ns1:solidFill>
                <ns1:latin typeface="BIZ UDPGothic"/>
                <ns1:ea typeface="BIZ UDPGothic"/>
                <ns1:cs typeface="BIZ UDPGothic"/>
                <ns1:sym typeface="BIZ UDPGothic"/>
              </ns1:rPr>
              <ns1:t>最大化したい</ns1:t>
            </ns1:r>
            <ns1:endParaRPr b="0" i="0" sz="1000" u="none" cap="none" strike="noStrike">
              <ns1:solidFill>
                <ns1:schemeClr val="lt1"/>
              </ns1:solidFill>
              <ns1:latin typeface="BIZ UDPGothic"/>
              <ns1:ea typeface="BIZ UDPGothic"/>
              <ns1:cs typeface="BIZ UDPGothic"/>
              <ns1:sym typeface="BIZ UDPGothic"/>
            </ns1:endParaRPr>
          </ns1:p>
        </ns0:txBody>
      </ns0:sp>
      <ns0:sp>
        <ns0:nvSpPr>
          <ns0:cNvPr id="1171" name="Google Shape;1171;p42"/>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72" name="Google Shape;1172;p42"/>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3.xml><?xml version="1.0" encoding="utf-8"?>
<ns0:sld xmlns:ns0="http://schemas.openxmlformats.org/presentationml/2006/main" xmlns:ns1="http://schemas.openxmlformats.org/drawingml/2006/main">
  <ns0:cSld>
    <ns0:spTree>
      <ns0:nvGrpSpPr>
        <ns0:cNvPr id="1176" name="Shape 1176"/>
        <ns0:cNvGrpSpPr/>
        <ns0:nvPr/>
      </ns0:nvGrpSpPr>
      <ns0:grpSpPr>
        <ns1:xfrm>
          <ns1:off x="0" y="0"/>
          <ns1:ext cx="0" cy="0"/>
          <ns1:chOff x="0" y="0"/>
          <ns1:chExt cx="0" cy="0"/>
        </ns1:xfrm>
      </ns0:grpSpPr>
      <ns0:cxnSp>
        <ns0:nvCxnSpPr>
          <ns0:cNvPr id="1177" name="Google Shape;1177;p43"/>
          <ns0:cNvCxnSpPr/>
          <ns0:nvPr/>
        </ns0:nvCxnSpPr>
        <ns0:spPr>
          <ns1:xfrm>
            <ns1:off x="6350" y="53052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78" name="Google Shape;1178;p43"/>
          <ns0:cNvSpPr/>
          <ns0:nvPr/>
        </ns0:nvSpPr>
        <ns0:spPr>
          <ns1:xfrm>
            <ns1:off x="12028601" y="-535"/>
            <ns1:ext cx="163399" cy="532342"/>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79" name="Google Shape;1179;p43"/>
          <ns0:cNvSpPr txBox="1"/>
          <ns0:nvPr/>
        </ns0:nvSpPr>
        <ns0:spPr>
          <ns1:xfrm>
            <ns1:off x="571011" y="-13075"/>
            <ns1:ext cx="9543048"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2800" u="none" cap="none" strike="noStrike">
                <ns1:solidFill>
                  <ns1:schemeClr val="accent4"/>
                </ns1:solidFill>
                <ns1:latin typeface="BIZ UDPGothic"/>
                <ns1:ea typeface="BIZ UDPGothic"/>
                <ns1:cs typeface="BIZ UDPGothic"/>
                <ns1:sym typeface="BIZ UDPGothic"/>
              </ns1:rPr>
              <ns1:t>その他のオプション　※詳</ns1:t>
            </ns1:r>
            <ns1:r>
              <ns1:rPr b="0" i="0" lang="ja-JP" sz="1800" u="none" cap="none" strike="noStrike">
                <ns1:solidFill>
                  <ns1:schemeClr val="accent4"/>
                </ns1:solidFill>
                <ns1:latin typeface="BIZ UDPGothic"/>
                <ns1:ea typeface="BIZ UDPGothic"/>
                <ns1:cs typeface="BIZ UDPGothic"/>
                <ns1:sym typeface="BIZ UDPGothic"/>
              </ns1:rPr>
              <ns1:t>細は個別にご相談ください</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80" name="Google Shape;1180;p43"/>
          <ns0:cNvSpPr txBox="1"/>
          <ns0:nvPr/>
        </ns0:nvSpPr>
        <ns0:spPr>
          <ns1:xfrm>
            <ns1:off x="10428204" y="59906"/>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aphicFrame>
        <ns0:nvGraphicFramePr>
          <ns0:cNvPr id="1181" name="Google Shape;1181;p43"/>
          <ns0:cNvGraphicFramePr/>
          <ns0:nvPr/>
        </ns0:nvGraphicFramePr>
        <ns0:xfrm>
          <ns1:off x="393729" y="804881"/>
          <ns1:ext cx="3000000" cy="3000000"/>
        </ns0:xfrm>
        <ns1:graphic>
          <ns1:graphicData uri="http://schemas.openxmlformats.org/drawingml/2006/table">
            <ns1:tbl>
              <ns1:tblPr bandRow="1" firstRow="1">
                <ns1:noFill/>
                <ns1:tableStyleId>{36977B20-A630-4A1D-81F4-7C21FFB1FC08}</ns1:tableStyleId>
              </ns1:tblPr>
              <ns1:tblGrid>
                <ns1:gridCol w="2414775"/>
                <ns1:gridCol w="2006075"/>
                <ns1:gridCol w="6923325"/>
              </ns1:tblGrid>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Name</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Price (excluding tax)</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400" u="none" cap="none" strike="noStrike">
                          <ns1:latin typeface="BIZ UDPGothic"/>
                          <ns1:ea typeface="BIZ UDPGothic"/>
                          <ns1:cs typeface="BIZ UDPGothic"/>
                          <ns1:sym typeface="BIZ UDPGothic"/>
                        </ns1:rPr>
                        <ns1:t>Details</ns1:t>
                      </ns1:r>
                      <ns1:endParaRPr sz="14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6"/>
                      </ns1:solidFill>
                      <ns1:prstDash val="solid"/>
                      <ns1:round/>
                      <ns1:headEnd len="sm" w="sm" type="none"/>
                      <ns1:tailEnd len="sm" w="sm" type="none"/>
                    </ns1:lnL>
                    <ns1:lnR cap="flat" cmpd="sng" w="12700">
                      <ns1:solidFill>
                        <ns1:schemeClr val="accent6"/>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6"/>
                      </ns1:solidFill>
                      <ns1:prstDash val="solid"/>
                      <ns1:round/>
                      <ns1:headEnd len="sm" w="sm" type="none"/>
                      <ns1:tailEnd len="sm" w="sm" type="none"/>
                    </ns1:lnB>
                    <ns1:solidFill>
                      <ns1:srgbClr val="102F74"/>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MajiFollow</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(Post-se</ns1:t>
                      </ns1:r>
                      <ns1:r>
                        <ns1:rPr lang="ja-JP" sz="1200" u="none" cap="none" strike="noStrike">
                          <ns1:solidFill>
                            <ns1:schemeClr val="accent4"/>
                          </ns1:solidFill>
                          <ns1:latin typeface="BIZ UDPGothic"/>
                          <ns1:ea typeface="BIZ UDPGothic"/>
                          <ns1:cs typeface="BIZ UDPGothic"/>
                          <ns1:sym typeface="BIZ UDPGothic"/>
                        </ns1:rPr>
                        <ns1:t>minar fo</ns1:t>
                      </ns1:r>
                      <ns1:r>
                        <ns1:rPr lang="ja-JP" sz="1200" u="none" cap="none" strike="noStrike">
                          <ns1:solidFill>
                            <ns1:srgbClr val="153D97"/>
                          </ns1:solidFill>
                          <ns1:latin typeface="BIZ UDPGothic"/>
                          <ns1:ea typeface="BIZ UDPGothic"/>
                          <ns1:cs typeface="BIZ UDPGothic"/>
                          <ns1:sym typeface="BIZ UDPGothic"/>
                        </ns1:rPr>
                        <ns1:t>llow-up)</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@3,500円×集客人数</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マジセミのフォロー専門スタッフが、セミナー終了直後に参加者、欠席者に対して、メール、電話でフォローします。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6"/>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SEO article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セミナーの講演内容から、SEOを意識した3,000字程度の記事を作成します。貴社のWebサイトに掲載することで、コンテンツマーケティングを促進します。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55625">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Full video provision/paid</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200,000 JPY</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セミナー動画をご提供させていただき、２次利用していただくためのオプションです。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※一定の利用制限内であれば無料でご提供いたします。トライアル時は、有料、無料ともご提供はありません。</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900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Summary video creation</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セミナー動画をYoutube等に掲載する場合、長時間の動画は嫌われる傾向があります。このため5～10分程度に編集してご提供いたします。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Missed session streaming</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5万円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セミナー申込者の内、当日欠席された方に対して、当日の動画を視聴していただきます。</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229450">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Rebroadcast</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@14,500円/10,000円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過去マジセミで開催した録画を使って、手間なく追加のウェビナーを開催します。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4415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Two-step webinar</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過去に貴社のウェビナーにお申し込みいただいた方（貴社の見込み客）に対して、より商談（アポ）につながるテーマ（他社比較、製品紹介、デモなど）を企画し、開催します。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Operational support (operation outsourcing)</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２０万円</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貴社セミナーの運営を代行します。申込みページの作成、申込者の管理、Zoomの貸出、当日の司会進行、など一連の作業を代行します。（集客は含まれません。貴社にて集客していただきます。）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マジセミ代表 寺田による</ns1:t>
                      </ns1:r>
                      <ns1:endParaRPr sz="1200" u="none" cap="none" strike="noStrike">
                        <ns1:solidFill>
                          <ns1:srgbClr val="153D97"/>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Presentation at your seminar</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※30分～1時間程度</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マジセミ代表 寺田が、貴社セミナーでのプレゼンや対談、パネルディスカッションのファシリテーターを行います。テーマはご相談ください。</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153D97"/>
                        </ns1:buClr>
                        <ns1:buSzPts val="1400"/>
                        <ns1:buFont typeface="Arial"/>
                        <ns1:buNone/>
                      </ns1:pPr>
                      <ns1:r>
                        <ns1:rPr lang="ja-JP" sz="1200" u="none" cap="none" strike="noStrike">
                          <ns1:solidFill>
                            <ns1:srgbClr val="153D97"/>
                          </ns1:solidFill>
                          <ns1:latin typeface="BIZ UDPGothic"/>
                          <ns1:ea typeface="BIZ UDPGothic"/>
                          <ns1:cs typeface="BIZ UDPGothic"/>
                          <ns1:sym typeface="BIZ UDPGothic"/>
                        </ns1:rPr>
                        <ns1:t>“エバンジェリストAI”デジタル寺田による基調講演代行</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10万円</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生成AIを活用した“エバンジェリストAI”デジタル寺田が、貴社のウェビナーで基調講演を行います。</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Want to give a seminar presentation but don't have time to create the script and slides</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400"/>
                        <ns1:buFont typeface="Arial"/>
                        <ns1:buNone/>
                      </ns1:pPr>
                      <ns1:r>
                        <ns1:rPr lang="ja-JP" sz="1200" u="none" cap="none" strike="noStrike">
                          <ns1:solidFill>
                            <ns1:schemeClr val="accent4"/>
                          </ns1:solidFill>
                          <ns1:latin typeface="BIZ UDPGothic"/>
                          <ns1:ea typeface="BIZ UDPGothic"/>
                          <ns1:cs typeface="BIZ UDPGothic"/>
                          <ns1:sym typeface="BIZ UDPGothic"/>
                        </ns1:rPr>
                        <ns1:t>- No skilled presenters among employees (or they are too busy), so want to outsource the presentation as well</ns1:t>
                      </ns1:r>
                      <ns1:endParaRPr sz="1200" u="none" cap="none" strike="noStrike">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SEO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1本5万円～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※10本単位、初期費用別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Youtubeの検索や、Googleの動画検索で上位表示を狙うための施策です。マジセミが貴社専用のAIアバターを作成、用語解説の動画コンテンツを作成します。原稿も納品、ブログ活用も可能です。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r h="367100">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rgbClr val="153D97"/>
                          </ns1:solidFill>
                          <ns1:latin typeface="BIZ UDPGothic"/>
                          <ns1:ea typeface="BIZ UDPGothic"/>
                          <ns1:cs typeface="BIZ UDPGothic"/>
                          <ns1:sym typeface="BIZ UDPGothic"/>
                        </ns1:rPr>
                        <ns1:t>Product comparison video creation</ns1:t>
                      </ns1:r>
                      <ns1:endParaRPr sz="1200" u="none" cap="none" strike="noStrike">
                        <ns1:solidFill>
                          <ns1:srgbClr val="153D97"/>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50万円～</ns1:t>
                      </ns1:r>
                      <ns1:endParaRPr sz="12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※初期費用別</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c>
                  <ns1:txBody>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lang="ja-JP" sz="1200" u="none" cap="none" strike="noStrike">
                          <ns1:solidFill>
                            <ns1:schemeClr val="accent4"/>
                          </ns1:solidFill>
                          <ns1:latin typeface="BIZ UDPGothic"/>
                          <ns1:ea typeface="BIZ UDPGothic"/>
                          <ns1:cs typeface="BIZ UDPGothic"/>
                          <ns1:sym typeface="BIZ UDPGothic"/>
                        </ns1:rPr>
                        <ns1:t>貴社の製品の強みを強力に認知させるための競合製品比較動画を作成します。マジセミが貴社専用のAIアバターを作成、製品比較動画コンテンツを作成します。ウェビナーでの配信も可能です。</ns1:t>
                      </ns1:r>
                      <ns1:endParaRPr sz="1200" u="none" cap="none" strike="noStrike">
                        <ns1:solidFill>
                          <ns1:schemeClr val="accent4"/>
                        </ns1:solidFill>
                        <ns1:latin typeface="BIZ UDPGothic"/>
                        <ns1:ea typeface="BIZ UDPGothic"/>
                        <ns1:cs typeface="BIZ UDPGothic"/>
                        <ns1:sym typeface="BIZ UDPGothic"/>
                      </ns1:endParaRPr>
                    </ns1:p>
                  </ns1:txBody>
                  <ns1:tcPr marT="45725" marB="45725" marR="91450" marL="91450">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chemeClr val="lt1"/>
                    </ns1:solidFill>
                  </ns1:tcPr>
                </ns1:tc>
              </ns1:tr>
            </ns1:tbl>
          </ns1:graphicData>
        </ns1:graphic>
      </ns0:graphicFrame>
      <ns0:sp>
        <ns0:nvSpPr>
          <ns0:cNvPr id="1182" name="Google Shape;1182;p43"/>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3" name="Google Shape;1183;p43"/>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4.xml><?xml version="1.0" encoding="utf-8"?>
<ns0:sld xmlns:ns0="http://schemas.openxmlformats.org/presentationml/2006/main" xmlns:ns1="http://schemas.openxmlformats.org/drawingml/2006/main">
  <ns0:cSld>
    <ns0:spTree>
      <ns0:nvGrpSpPr>
        <ns0:cNvPr id="1187" name="Shape 1187"/>
        <ns0:cNvGrpSpPr/>
        <ns0:nvPr/>
      </ns0:nvGrpSpPr>
      <ns0:grpSpPr>
        <ns1:xfrm>
          <ns1:off x="0" y="0"/>
          <ns1:ext cx="0" cy="0"/>
          <ns1:chOff x="0" y="0"/>
          <ns1:chExt cx="0" cy="0"/>
        </ns1:xfrm>
      </ns0:grpSpPr>
      <ns0:cxnSp>
        <ns0:nvCxnSpPr>
          <ns0:cNvPr id="1188" name="Google Shape;1188;p4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189" name="Google Shape;1189;p4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0" name="Google Shape;1190;p44"/>
          <ns0:cNvSpPr txBox="1"/>
          <ns0:nvPr/>
        </ns0:nvSpPr>
        <ns0:spPr>
          <ns1:xfrm>
            <ns1:off x="571011" y="15500"/>
            <ns1:ext cx="4628400" cy="709199"/>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3600"/>
              <ns1:buFont typeface="Arial"/>
              <ns1:buNone/>
            </ns1:pPr>
            <ns1:r>
              <ns1:rPr b="0" i="0" lang="ja-JP" sz="3600" u="none" cap="none" strike="noStrike">
                <ns1:solidFill>
                  <ns1:schemeClr val="accent4"/>
                </ns1:solidFill>
                <ns1:latin typeface="BIZ UDPGothic"/>
                <ns1:ea typeface="BIZ UDPGothic"/>
                <ns1:cs typeface="BIZ UDPGothic"/>
                <ns1:sym typeface="BIZ UDPGothic"/>
              </ns1:rPr>
              <ns1:t>Notes</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191" name="Google Shape;1191;p44"/>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1192" name="Google Shape;1192;p44"/>
          <ns0:cNvSpPr txBox="1"/>
          <ns0:nvPr/>
        </ns0:nvSpPr>
        <ns0:spPr>
          <ns1:xfrm>
            <ns1:off x="571000" y="880025"/>
            <ns1:ext cx="11143200" cy="52581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Additional charges</ns1:t>
            </ns1:r>
            <ns1:endParaRPr b="0" i="0" sz="1400" u="none" cap="none" strike="noStrike">
              <ns1:solidFill>
                <ns1:srgbClr val="000000"/>
              </ns1:solidFill>
              <ns1:latin typeface="Arial"/>
              <ns1:ea typeface="Arial"/>
              <ns1:cs typeface="Arial"/>
              <ns1:sym typeface="Arial"/>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t/>
            </ns1:r>
            <ns1:endParaRPr b="0" i="0" sz="20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100"/>
              <ns1:buFont typeface="Arial"/>
              <ns1:buNone/>
            </ns1:pPr>
            <ns1:r>
              <ns1:t/>
            </ns1:r>
            <ns1:endParaRPr b="0" i="0" sz="11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 キャンセル料金</ns1:t>
            </ns1:r>
            <ns1:endParaRPr b="0" i="0" sz="1400" u="none" cap="none" strike="noStrike">
              <ns1:solidFill>
                <ns1:srgbClr val="000000"/>
              </ns1:solidFill>
              <ns1:latin typeface="Arial"/>
              <ns1:ea typeface="Arial"/>
              <ns1:cs typeface="Arial"/>
              <ns1:sym typeface="Arial"/>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全てのサービスにおいて、マジカン（マジセミ管理画面）から「本申込」をしていただいた後、又は発注書・申込書を受領した後にキャンセルされた場合、100%のキャンセル料金が発生します。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但し、ウェビナー開催については、ビジターは20名分のキャンセル料金、マジセミ倶楽部においては30名分の集客枠の消費を上限とします。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マジフォロについては、ビジターの場合は20名分、マジセミ倶楽部の場合は30名分のキャンセル料金を上限とします。</ns1:t>
            </ns1:r>
            <ns1:endParaRPr b="0" i="0" sz="1400" u="none" cap="none" strike="noStrike">
              <ns1:solidFill>
                <ns1:srgbClr val="000000"/>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ウェビナー開催において、タイトル、告知文などの調整が遅れて、ウェビナーの公開が開催日の１０営業日前の17時までに行えなかった場合、キャンセルの扱いとし上記キャンセル料金をご請求いたします。</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マジセミ倶楽部の退会時、集客枠残について返金できません。</ns1:t>
            </ns1:r>
            <ns1:endParaRPr b="0" i="0" sz="1400" u="none" cap="none" strike="noStrike">
              <ns1:solidFill>
                <ns1:schemeClr val="accent4"/>
              </ns1:solidFill>
              <ns1:latin typeface="BIZ UDPGothic"/>
              <ns1:ea typeface="BIZ UDPGothic"/>
              <ns1:cs typeface="BIZ UDPGothic"/>
              <ns1:sym typeface="BIZ UDPGothic"/>
            </ns1:endParaRPr>
          </ns1:p>
          <ns1:p>
            <ns1:pPr indent="-292100" lvl="2" marL="360000" marR="0" rtl="0" algn="l">
              <ns1:lnSpc>
                <ns1:spcPct val="93750"/>
              </ns1:lnSpc>
              <ns1:spcBef>
                <ns1:spcPts val="600"/>
              </ns1:spcBef>
              <ns1:spcAft>
                <ns1:spcPts val="0"/>
              </ns1:spcAft>
              <ns1:buClr>
                <ns1:schemeClr val="accent4"/>
              </ns1:buClr>
              <ns1:buSzPts val="1400"/>
              <ns1:buFont typeface="BIZ UDPGothic"/>
              <ns1:buChar char="•"/>
            </ns1:pPr>
            <ns1:r>
              <ns1:rPr b="0" i="0" lang="ja-JP" sz="1400" u="none" cap="none" strike="noStrike">
                <ns1:solidFill>
                  <ns1:schemeClr val="accent4"/>
                </ns1:solidFill>
                <ns1:latin typeface="BIZ UDPGothic"/>
                <ns1:ea typeface="BIZ UDPGothic"/>
                <ns1:cs typeface="BIZ UDPGothic"/>
                <ns1:sym typeface="BIZ UDPGothic"/>
              </ns1:rPr>
              <ns1:t>マジセミ倶楽部の主旨を鑑み、マジセミ倶楽部の契約開始から１年以内の解約の場合、ペナルティを設定させていただいております。ご了承ください。（ビジターの料金との差額をご請求いたします）</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3" name="Google Shape;1193;p44"/>
          <ns0:cNvSpPr/>
          <ns0:nvPr/>
        </ns0:nvSpPr>
        <ns0:spPr>
          <ns1:xfrm>
            <ns1:off x="571011" y="922723"/>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4" name="Google Shape;1194;p44"/>
          <ns0:cNvSpPr/>
          <ns0:nvPr/>
        </ns0:nvSpPr>
        <ns0:spPr>
          <ns1:xfrm>
            <ns1:off x="565357" y="3849321"/>
            <ns1:ext cx="126341" cy="324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95" name="Google Shape;1195;p44"/>
          <ns0:cNvSpPr txBox="1"/>
          <ns0:nvPr/>
        </ns0:nvSpPr>
        <ns0:spPr>
          <ns1:xfrm>
            <ns1:off x="4445188" y="1318345"/>
            <ns1:ext cx="6851667" cy="467694"/>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開催4週間前を過ぎての発注は、料金が割り増しになります。</ns1:t>
            </ns1:r>
            <ns1:endParaRPr b="0" i="0" sz="1600" u="none" cap="none" strike="noStrike">
              <ns1:solidFill>
                <ns1:srgbClr val="000000"/>
              </ns1:solidFill>
              <ns1:latin typeface="BIZ UDPGothic"/>
              <ns1:ea typeface="BIZ UDPGothic"/>
              <ns1:cs typeface="BIZ UDPGothic"/>
              <ns1:sym typeface="BIZ UDPGothic"/>
            </ns1:endParaRPr>
          </ns1:p>
        </ns0:txBody>
      </ns0:sp>
      <ns0:graphicFrame>
        <ns0:nvGraphicFramePr>
          <ns0:cNvPr id="1196" name="Google Shape;1196;p44"/>
          <ns0:cNvGraphicFramePr/>
          <ns0:nvPr/>
        </ns0:nvGraphicFramePr>
        <ns0:xfrm>
          <ns1:off x="2542247" y="1871499"/>
          <ns1:ext cx="3000000" cy="3000000"/>
        </ns0:xfrm>
        <ns1:graphic>
          <ns1:graphicData uri="http://schemas.openxmlformats.org/drawingml/2006/table">
            <ns1:tbl>
              <ns1:tblPr>
                <ns1:noFill/>
                <ns1:tableStyleId>{3467832D-9DE1-49CC-B827-7DFF1556ED4D}</ns1:tableStyleId>
              </ns1:tblPr>
              <ns1:tblGrid>
                <ns1:gridCol w="3792850"/>
                <ns1:gridCol w="1859450"/>
                <ns1:gridCol w="1199350"/>
              </ns1:tblGrid>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Unit price (excluding tax)</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lt1"/>
                          </ns1:solidFill>
                          <ns1:latin typeface="BIZ UDPGothic"/>
                          <ns1:ea typeface="BIZ UDPGothic"/>
                          <ns1:cs typeface="BIZ UDPGothic"/>
                          <ns1:sym typeface="BIZ UDPGothic"/>
                        </ns1:rPr>
                        <ns1:t>上限指定</ns1:t>
                      </ns1:r>
                      <ns1:endParaRPr sz="1100" u="none" cap="none" strike="noStrike">
                        <ns1:solidFill>
                          <ns1:schemeClr val="lt1"/>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solidFill>
                      <ns1:srgbClr val="4F7CE6"/>
                    </ns1:solidFill>
                  </ns1:tcPr>
                </ns1:tc>
              </ns1:tr>
              <ns1:tr h="404550">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Basic fee</ns1:t>
                      </ns1:r>
                      <ns1:endParaRPr sz="11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14,500 yen</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rowSpan="3">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More than 20 people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4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×1.25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r h="242375">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Order placed after 3 weeks before the event</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ns1:txBody>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lang="ja-JP" sz="1100" u="none" cap="none" strike="noStrike">
                          <ns1:solidFill>
                            <ns1:schemeClr val="accent4"/>
                          </ns1:solidFill>
                          <ns1:latin typeface="BIZ UDPGothic"/>
                          <ns1:ea typeface="BIZ UDPGothic"/>
                          <ns1:cs typeface="BIZ UDPGothic"/>
                          <ns1:sym typeface="BIZ UDPGothic"/>
                        </ns1:rPr>
                        <ns1:t>×2 times surcharge</ns1:t>
                      </ns1:r>
                      <ns1:endParaRPr sz="1100" u="none" cap="none" strike="noStrike">
                        <ns1:solidFill>
                          <ns1:schemeClr val="accent4"/>
                        </ns1:solidFill>
                        <ns1:latin typeface="BIZ UDPGothic"/>
                        <ns1:ea typeface="BIZ UDPGothic"/>
                        <ns1:cs typeface="BIZ UDPGothic"/>
                        <ns1:sym typeface="BIZ UDPGothic"/>
                      </ns1:endParaRPr>
                    </ns1:p>
                  </ns1:txBody>
                  <ns1:tcPr marT="41450" marB="41450" marR="82925" marL="82925" anchor="ctr">
                    <ns1:lnL cap="flat" cmpd="sng" w="12700">
                      <ns1:solidFill>
                        <ns1:schemeClr val="accent4"/>
                      </ns1:solidFill>
                      <ns1:prstDash val="solid"/>
                      <ns1:round/>
                      <ns1:headEnd len="sm" w="sm" type="none"/>
                      <ns1:tailEnd len="sm" w="sm" type="none"/>
                    </ns1:lnL>
                    <ns1:lnR cap="flat" cmpd="sng" w="12700">
                      <ns1:solidFill>
                        <ns1:schemeClr val="accent4"/>
                      </ns1:solidFill>
                      <ns1:prstDash val="solid"/>
                      <ns1:round/>
                      <ns1:headEnd len="sm" w="sm" type="none"/>
                      <ns1:tailEnd len="sm" w="sm" type="none"/>
                    </ns1:lnR>
                    <ns1:lnT cap="flat" cmpd="sng" w="12700">
                      <ns1:solidFill>
                        <ns1:schemeClr val="accent4"/>
                      </ns1:solidFill>
                      <ns1:prstDash val="solid"/>
                      <ns1:round/>
                      <ns1:headEnd len="sm" w="sm" type="none"/>
                      <ns1:tailEnd len="sm" w="sm" type="none"/>
                    </ns1:lnT>
                    <ns1:lnB cap="flat" cmpd="sng" w="12700">
                      <ns1:solidFill>
                        <ns1:schemeClr val="accent4"/>
                      </ns1:solidFill>
                      <ns1:prstDash val="solid"/>
                      <ns1:round/>
                      <ns1:headEnd len="sm" w="sm" type="none"/>
                      <ns1:tailEnd len="sm" w="sm" type="none"/>
                    </ns1:lnB>
                  </ns1:tcPr>
                </ns1:tc>
                <ns1:tc vMerge="1"/>
              </ns1:tr>
            </ns1:tbl>
          </ns1:graphicData>
        </ns1:graphic>
      </ns0:graphicFrame>
      <ns0:sp>
        <ns0:nvSpPr>
          <ns0:cNvPr id="1197" name="Google Shape;1197;p44"/>
          <ns0:cNvSpPr txBox="1"/>
          <ns0:nvPr/>
        </ns0:nvSpPr>
        <ns0:spPr>
          <ns1:xfrm>
            <ns1:off x="4316361" y="3195806"/>
            <ns1:ext cx="7397843" cy="740925"/>
          </ns1:xfrm>
          <ns1:prstGeom prst="rect">
            <ns1:avLst/>
          </ns1:prstGeom>
          <ns1:noFill/>
          <ns1:ln>
            <ns1:noFill/>
          </ns1:ln>
        </ns0:spPr>
        <ns0:txBody>
          <ns1:bodyPr anchorCtr="0" anchor="t" bIns="45700" lIns="91425" spcFirstLastPara="1" rIns="91425" wrap="square" tIns="45700">
            <ns1:noAutofit/>
          </ns1:bodyPr>
          <ns1:lstStyle/>
          <ns1:p>
            <ns1:pPr indent="0" lvl="0" marL="59309" marR="0" rtl="0" algn="l">
              <ns1:lnSpc>
                <ns1:spcPct val="100000"/>
              </ns1:lnSpc>
              <ns1:spcBef>
                <ns1:spcPts val="0"/>
              </ns1:spcBef>
              <ns1:spcAft>
                <ns1:spcPts val="0"/>
              </ns1:spcAft>
              <ns1:buClr>
                <ns1:schemeClr val="accent4"/>
              </ns1:buClr>
              <ns1:buSzPts val="18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If the application cannot be completed 4 weeks before the event, there are no additional charges, but the event will be postponed upon consultation.</ns1:t>
            </ns1:r>
            <ns1:endParaRPr b="0" i="0" sz="1600" u="none" cap="none" strike="noStrike">
              <ns1:solidFill>
                <ns1:schemeClr val="accent4"/>
              </ns1:solidFill>
              <ns1:latin typeface="BIZ UDPGothic"/>
              <ns1:ea typeface="BIZ UDPGothic"/>
              <ns1:cs typeface="BIZ UDPGothic"/>
              <ns1:sym typeface="BIZ UDPGothic"/>
            </ns1:endParaRPr>
          </ns1:p>
        </ns0:txBody>
      </ns0:sp>
      <ns0:sp>
        <ns0:nvSpPr>
          <ns0:cNvPr id="1198" name="Google Shape;1198;p44"/>
          <ns0:cNvSpPr/>
          <ns0:nvPr/>
        </ns0:nvSpPr>
        <ns0:spPr>
          <ns1:xfrm>
            <ns1:off x="2203129" y="3317186"/>
            <ns1:ext cx="2110406" cy="394972"/>
          </ns1:xfrm>
          <ns1:prstGeom prst="rect">
            <ns1:avLst/>
          </ns1:prstGeom>
          <ns1:solidFill>
            <ns1:srgbClr val="FF006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Various Majisemi Club</ns1:t>
            </ns1:r>
            <ns1:endParaRPr b="0" i="0" sz="1400" u="none" cap="none" strike="noStrike">
              <ns1:solidFill>
                <ns1:srgbClr val="000000"/>
              </ns1:solidFill>
              <ns1:latin typeface="Arial"/>
              <ns1:ea typeface="Arial"/>
              <ns1:cs typeface="Arial"/>
              <ns1:sym typeface="Arial"/>
            </ns1:endParaRPr>
          </ns1:p>
        </ns0:txBody>
      </ns0:sp>
      <ns0:sp>
        <ns0:nvSpPr>
          <ns0:cNvPr id="1199" name="Google Shape;1199;p44"/>
          <ns0:cNvSpPr/>
          <ns0:nvPr/>
        </ns0:nvSpPr>
        <ns0:spPr>
          <ns1:xfrm>
            <ns1:off x="2205956" y="1386219"/>
            <ns1:ext cx="2110406" cy="394972"/>
          </ns1:xfrm>
          <ns1:prstGeom prst="rect">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Majisemi Visitor</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00" name="Google Shape;1200;p44"/>
          <ns0:cNvSpPr txBox="1"/>
          <ns0:nvPr/>
        </ns0:nvSpPr>
        <ns0:spPr>
          <ns1:xfrm>
            <ns1:off x="2100200" y="857300"/>
            <ns1:ext cx="9797700" cy="496800"/>
          </ns1:xfrm>
          <ns1:prstGeom prst="rect">
            <ns1:avLst/>
          </ns1:prstGeom>
          <ns1:noFill/>
          <ns1:ln>
            <ns1:noFill/>
          </ns1:ln>
        </ns0:spPr>
        <ns0:txBody>
          <ns1:bodyPr anchorCtr="0" anchor="t" bIns="45700" lIns="91425" spcFirstLastPara="1" rIns="91425" wrap="square" tIns="45700">
            <ns1:noAutofit/>
          </ns1:bodyPr>
          <ns1:lstStyle/>
          <ns1:p>
            <ns1:pPr indent="0" lvl="0" marL="0" marR="0" rtl="0" algn="l">
              <ns1:lnSpc>
                <ns1:spcPct val="150000"/>
              </ns1:lnSpc>
              <ns1:spcBef>
                <ns1:spcPts val="0"/>
              </ns1:spcBef>
              <ns1:spcAft>
                <ns1:spcPts val="0"/>
              </ns1:spcAft>
              <ns1:buClr>
                <ns1:srgbClr val="000000"/>
              </ns1:buClr>
              <ns1:buSzPts val="2000"/>
              <ns1:buFont typeface="Arial"/>
              <ns1:buNone/>
            </ns1:pPr>
            <ns1:r>
              <ns1:rPr b="0" i="0" lang="ja-JP" sz="1600" u="none" cap="none" strike="noStrike">
                <ns1:solidFill>
                  <ns1:schemeClr val="accent4"/>
                </ns1:solidFill>
                <ns1:latin typeface="BIZ UDPGothic"/>
                <ns1:ea typeface="BIZ UDPGothic"/>
                <ns1:cs typeface="BIZ UDPGothic"/>
                <ns1:sym typeface="BIZ UDPGothic"/>
              </ns1:rPr>
              <ns1:t>■ Typically, we start discussions 6 weeks in advance, aiming to finalize applications 4 weeks before the event.</ns1:t>
            </ns1:r>
            <ns1:endParaRPr b="0" i="0" sz="1600" u="none" cap="none" strike="noStrike">
              <ns1:solidFill>
                <ns1:srgbClr val="000000"/>
              </ns1:solidFill>
              <ns1:latin typeface="BIZ UDPGothic"/>
              <ns1:ea typeface="BIZ UDPGothic"/>
              <ns1:cs typeface="BIZ UDPGothic"/>
              <ns1:sym typeface="BIZ UDPGothic"/>
            </ns1:endParaRPr>
          </ns1:p>
        </ns0:txBody>
      </ns0:sp>
      <ns0:sp>
        <ns0:nvSpPr>
          <ns0:cNvPr id="1201" name="Google Shape;1201;p44"/>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02" name="Google Shape;1202;p44"/>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5.xml><?xml version="1.0" encoding="utf-8"?>
<ns0:sld xmlns:ns0="http://schemas.openxmlformats.org/presentationml/2006/main" xmlns:ns1="http://schemas.openxmlformats.org/drawingml/2006/main">
  <ns0:cSld>
    <ns0:spTree>
      <ns0:nvGrpSpPr>
        <ns0:cNvPr id="1207" name="Shape 1207"/>
        <ns0:cNvGrpSpPr/>
        <ns0:nvPr/>
      </ns0:nvGrpSpPr>
      <ns0:grpSpPr>
        <ns1:xfrm>
          <ns1:off x="0" y="0"/>
          <ns1:ext cx="0" cy="0"/>
          <ns1:chOff x="0" y="0"/>
          <ns1:chExt cx="0" cy="0"/>
        </ns1:xfrm>
      </ns0:grpSpPr>
      <ns0:sp>
        <ns0:nvSpPr>
          <ns0:cNvPr id="1208" name="Google Shape;1208;p45"/>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rgbClr val="000000"/>
              </ns1:solidFill>
              <ns1:latin typeface="Arial"/>
              <ns1:ea typeface="Arial"/>
              <ns1:cs typeface="Arial"/>
              <ns1:sym typeface="Arial"/>
            </ns1:endParaRPr>
          </ns1:p>
        </ns0:txBody>
      </ns0:sp>
      <ns0:sp>
        <ns0:nvSpPr>
          <ns0:cNvPr id="1209" name="Google Shape;1209;p45"/>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Tree>
  </ns0:cSld>
  <ns0:clrMapOvr>
    <ns1:masterClrMapping/>
  </ns0:clrMapOvr>
</ns0:sld>
</file>

<file path=ppt/slides/slide46.xml><?xml version="1.0" encoding="utf-8"?>
<ns0:sld xmlns:ns0="http://schemas.openxmlformats.org/presentationml/2006/main" xmlns:ns1="http://schemas.openxmlformats.org/drawingml/2006/main" xmlns:ns2="http://schemas.openxmlformats.org/officeDocument/2006/relationships">
  <ns0:cSld>
    <ns0:spTree>
      <ns0:nvGrpSpPr>
        <ns0:cNvPr id="1214" name="Shape 1214"/>
        <ns0:cNvGrpSpPr/>
        <ns0:nvPr/>
      </ns0:nvGrpSpPr>
      <ns0:grpSpPr>
        <ns1:xfrm>
          <ns1:off x="0" y="0"/>
          <ns1:ext cx="0" cy="0"/>
          <ns1:chOff x="0" y="0"/>
          <ns1:chExt cx="0" cy="0"/>
        </ns1:xfrm>
      </ns0:grpSpPr>
      <ns0:sp>
        <ns0:nvSpPr>
          <ns0:cNvPr id="1215" name="Google Shape;1215;p46"/>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16" name="Google Shape;1216;p46"/>
          <ns0:cNvSpPr/>
          <ns0:nvPr/>
        </ns0:nvSpPr>
        <ns0:spPr>
          <ns1:xfrm>
            <ns1:off x="0" y="-8878"/>
            <ns1:ext cx="5201692" cy="3317227"/>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grpSp>
        <ns0:nvGrpSpPr>
          <ns0:cNvPr id="1217" name="Google Shape;1217;p46"/>
          <ns0:cNvGrpSpPr/>
          <ns0:nvPr/>
        </ns0:nvGrpSpPr>
        <ns0:grpSpPr>
          <ns1:xfrm>
            <ns1:off x="700136" y="399627"/>
            <ns1:ext cx="2012784" cy="2576310"/>
            <ns1:chOff x="711269" y="1590436"/>
            <ns1:chExt cx="2012784" cy="2576310"/>
          </ns1:xfrm>
        </ns0:grpSpPr>
        <ns0:sp>
          <ns0:nvSpPr>
            <ns0:cNvPr id="1218" name="Google Shape;1218;p46"/>
            <ns0:cNvSpPr txBox="1"/>
            <ns0:nvPr/>
          </ns0:nvSpPr>
          <ns0:spPr>
            <ns1:xfrm>
              <ns1:off x="723521" y="3565246"/>
              <ns1:ext cx="2000532" cy="6015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2900"/>
                <ns1:buFont typeface="Arial"/>
                <ns1:buNone/>
              </ns1:pPr>
              <ns1:r>
                <ns1:rPr b="0" i="0" lang="ja-JP" sz="2900" u="none" cap="none" strike="noStrike">
                  <ns1:solidFill>
                    <ns1:schemeClr val="lt1"/>
                  </ns1:solidFill>
                  <ns1:latin typeface="BIZ UDPGothic"/>
                  <ns1:ea typeface="BIZ UDPGothic"/>
                  <ns1:cs typeface="BIZ UDPGothic"/>
                  <ns1:sym typeface="BIZ UDPGothic"/>
                </ns1:rPr>
                <ns1:t>Company overview</ns1:t>
              </ns1:r>
              <ns1:endParaRPr b="0" i="0" sz="2900" u="none" cap="none" strike="noStrike">
                <ns1:solidFill>
                  <ns1:schemeClr val="lt1"/>
                </ns1:solidFill>
                <ns1:latin typeface="BIZ UDPGothic"/>
                <ns1:ea typeface="BIZ UDPGothic"/>
                <ns1:cs typeface="BIZ UDPGothic"/>
                <ns1:sym typeface="BIZ UDPGothic"/>
              </ns1:endParaRPr>
            </ns1:p>
          </ns0:txBody>
        </ns0:sp>
        <ns0:pic>
          <ns0:nvPicPr>
            <ns0:cNvPr descr="抽象, 挿絵 が含まれている画像&#10;&#10;自動的に生成された説明" id="1219" name="Google Shape;1219;p46"/>
            <ns0:cNvPicPr preferRelativeResize="0"/>
            <ns0:nvPr/>
          </ns0:nvPicPr>
          <ns0:blipFill rotWithShape="1">
            <ns1:blip ns2:embed="rId3">
              <ns1:alphaModFix/>
            </ns1:blip>
            <ns1:srcRect b="0" l="0" r="0" t="0"/>
            <ns1:stretch/>
          </ns0:blipFill>
          <ns0:spPr>
            <ns1:xfrm>
              <ns1:off x="711269" y="1590436"/>
              <ns1:ext cx="2000533" cy="2000533"/>
            </ns1:xfrm>
            <ns1:prstGeom prst="rect">
              <ns1:avLst/>
            </ns1:prstGeom>
            <ns1:noFill/>
            <ns1:ln cap="flat" cmpd="sng" w="9525">
              <ns1:solidFill>
                <ns1:schemeClr val="lt1"/>
              </ns1:solidFill>
              <ns1:prstDash val="solid"/>
              <ns1:round/>
              <ns1:headEnd len="sm" w="sm" type="none"/>
              <ns1:tailEnd len="sm" w="sm" type="none"/>
            </ns1:ln>
          </ns0:spPr>
        </ns0:pic>
      </ns0:grpSp>
      <ns0:sp>
        <ns0:nvSpPr>
          <ns0:cNvPr id="1220" name="Google Shape;1220;p46"/>
          <ns0:cNvSpPr txBox="1"/>
          <ns0:nvPr/>
        </ns0:nvSpPr>
        <ns0:spPr>
          <ns1:xfrm>
            <ns1:off x="3160822" y="352669"/>
            <ns1:ext cx="1868100" cy="25704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Company name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Head office location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Representative</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Business activities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 hosting achievements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Established</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Capital</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r">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Number of employees</ns1:t>
            </ns1:r>
            <ns1:endParaRPr b="0" i="0" sz="1400" u="none" cap="none" strike="noStrike">
              <ns1:solidFill>
                <ns1:schemeClr val="lt1"/>
              </ns1:solidFill>
              <ns1:latin typeface="BIZ UDPGothic"/>
              <ns1:ea typeface="BIZ UDPGothic"/>
              <ns1:cs typeface="BIZ UDPGothic"/>
              <ns1:sym typeface="BIZ UDPGothic"/>
            </ns1:endParaRPr>
          </ns1:p>
        </ns0:txBody>
      </ns0:sp>
      <ns0:sp>
        <ns0:nvSpPr>
          <ns0:cNvPr id="1221" name="Google Shape;1221;p46"/>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2" name="Google Shape;1222;p46"/>
          <ns0:cNvSpPr txBox="1"/>
          <ns0:nvPr/>
        </ns0:nvSpPr>
        <ns0:spPr>
          <ns1:xfrm>
            <ns1:off x="5278560" y="357667"/>
            <ns1:ext cx="5651700" cy="267761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Majisemi Corporation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3rd Floor, Shiodome Building, 1-2-20 Kaiga</ns1:t>
            </ns1:r>
            <ns1:br>
              <ns1:rPr b="0" i="0" lang="ja-JP" sz="1400" u="none" cap="none" strike="noStrike">
                <ns1:solidFill>
                  <ns1:schemeClr val="accent4"/>
                </ns1:solidFill>
                <ns1:latin typeface="BIZ UDPGothic"/>
                <ns1:ea typeface="BIZ UDPGothic"/>
                <ns1:cs typeface="BIZ UDPGothic"/>
                <ns1:sym typeface="BIZ UDPGothic"/>
              </ns1:rPr>
            </ns1:br>
            <ns1:r>
              <ns1:rPr b="0" i="0" lang="ja-JP" sz="1400" u="none" cap="none" strike="noStrike">
                <ns1:solidFill>
                  <ns1:schemeClr val="accent4"/>
                </ns1:solidFill>
                <ns1:latin typeface="BIZ UDPGothic"/>
                <ns1:ea typeface="BIZ UDPGothic"/>
                <ns1:cs typeface="BIZ UDPGothic"/>
                <ns1:sym typeface="BIZ UDPGothic"/>
              </ns1:rPr>
              <ns1:t>n, Minato-ku, Tokyo 105-0022
Yuichi Terada</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Operation of the B2B seminar marketing service "Majisemi" specializing in IT and manufacturing industries</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Last year's achievement: approximately 1,000 events held with a total attendance of about 60,000 people (2023)</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January 2018</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10 million yen</ns1:t>
            </ns1:r>
            <ns1:endParaRPr b="0" i="0" sz="14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chemeClr val="accent4"/>
              </ns1:buClr>
              <ns1:buSzPts val="1600"/>
              <ns1:buFont typeface="Arial"/>
              <ns1:buNone/>
            </ns1:pPr>
            <ns1:r>
              <ns1:rPr b="0" i="0" lang="ja-JP" sz="1400" u="none" cap="none" strike="noStrike">
                <ns1:solidFill>
                  <ns1:schemeClr val="accent4"/>
                </ns1:solidFill>
                <ns1:latin typeface="BIZ UDPGothic"/>
                <ns1:ea typeface="BIZ UDPGothic"/>
                <ns1:cs typeface="BIZ UDPGothic"/>
                <ns1:sym typeface="BIZ UDPGothic"/>
              </ns1:rPr>
              <ns1:t>45 employees</ns1:t>
            </ns1:r>
            <ns1:endParaRPr b="0" i="0" sz="1400" u="none" cap="none" strike="noStrike">
              <ns1:solidFill>
                <ns1:schemeClr val="accent4"/>
              </ns1:solidFill>
              <ns1:latin typeface="BIZ UDPGothic"/>
              <ns1:ea typeface="BIZ UDPGothic"/>
              <ns1:cs typeface="BIZ UDPGothic"/>
              <ns1:sym typeface="BIZ UDPGothic"/>
            </ns1:endParaRPr>
          </ns1:p>
        </ns0:txBody>
      </ns0:sp>
      <ns0:sp>
        <ns0:nvSpPr>
          <ns0:cNvPr id="1223" name="Google Shape;1223;p46"/>
          <ns0:cNvSpPr txBox="1"/>
          <ns0:nvPr/>
        </ns0:nvSpPr>
        <ns0:spPr>
          <ns1:xfrm>
            <ns1:off x="5297771" y="3309953"/>
            <ns1:ext cx="6227400" cy="1938952"/>
          </ns1:xfrm>
          <ns1:prstGeom prst="rect">
            <ns1:avLst/>
          </ns1:prstGeom>
          <ns1:noFill/>
          <ns1:ln>
            <ns1:noFill/>
          </ns1:ln>
        </ns0:spPr>
        <ns0:txBody>
          <ns1:bodyPr anchorCtr="0" anchor="t" bIns="45700" lIns="91425" spcFirstLastPara="1" rIns="91425" wrap="square" tIns="45700">
            <ns1:spAutoFit/>
          </ns1:bodyPr>
          <ns1:lstStyle/>
          <ns1:p>
            <ns1:pPr indent="-285750" lvl="0" marL="285750" marR="0" rtl="0" algn="just">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create a platform for new encounters and experiences with </ns1:t>
            </ns1:r>
            <ns1:br>
              <ns1:rPr b="0" i="0" lang="ja-JP" sz="1200" u="none" cap="none" strike="noStrike">
                <ns1:solidFill>
                  <ns1:schemeClr val="accent4"/>
                </ns1:solidFill>
                <ns1:latin typeface="BIZ UDPGothic"/>
                <ns1:ea typeface="BIZ UDPGothic"/>
                <ns1:cs typeface="BIZ UDPGothic"/>
                <ns1:sym typeface="BIZ UDPGothic"/>
              </ns1:rPr>
            </ns1:br>
            <ns1:r>
              <ns1:rPr b="0" i="0" lang="ja-JP" sz="1200" u="none" cap="none" strike="noStrike">
                <ns1:solidFill>
                  <ns1:schemeClr val="accent4"/>
                </ns1:solidFill>
                <ns1:latin typeface="BIZ UDPGothic"/>
                <ns1:ea typeface="BIZ UDPGothic"/>
                <ns1:cs typeface="BIZ UDPGothic"/>
                <ns1:sym typeface="BIZ UDPGothic"/>
              </ns1:rPr>
              <ns1:t>digital products and services, thereby promoting the developm</ns1:t>
            </ns1:r>
            <ns1:r>
              <ns1:rPr b="0" i="0" lang="ja-JP" sz="1200" u="none" cap="none" strike="noStrike">
                <ns1:solidFill>
                  <ns1:schemeClr val="lt1"/>
                </ns1:solidFill>
                <ns1:latin typeface="BIZ UDPGothic"/>
                <ns1:ea typeface="BIZ UDPGothic"/>
                <ns1:cs typeface="BIZ UDPGothic"/>
                <ns1:sym typeface="BIZ UDPGothic"/>
              </ns1:rPr>
              <ns1:t>ent of domestic industries and the advancement of engineers.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just">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achieve this, we aim to communicate superior technology and its potential widely to society, regardless of the size of the providing company.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To communicate clearly to end users not the technology itself, but how their problems can be solved by that technology.</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accent4"/>
              </ns1:solidFill>
              <ns1:latin typeface="BIZ UDPGothic"/>
              <ns1:ea typeface="BIZ UDPGothic"/>
              <ns1:cs typeface="BIZ UDPGothic"/>
              <ns1:sym typeface="BIZ UDPGothic"/>
            </ns1:endParaRPr>
          </ns1:p>
          <ns1:p>
            <ns1:pPr indent="-285750" lvl="0" marL="285750" marR="0" rtl="0" algn="l">
              <ns1:lnSpc>
                <ns1:spcPct val="100000"/>
              </ns1:lnSpc>
              <ns1:spcBef>
                <ns1:spcPts val="0"/>
              </ns1:spcBef>
              <ns1:spcAft>
                <ns1:spcPts val="0"/>
              </ns1:spcAft>
              <ns1:buClr>
                <ns1:schemeClr val="accent4"/>
              </ns1:buClr>
              <ns1:buSzPts val="1440"/>
              <ns1:buFont typeface="BIZ UDPGothic"/>
              <ns1:buChar char="⮚"/>
            </ns1:pPr>
            <ns1:r>
              <ns1:rPr b="0" i="0" lang="ja-JP" sz="1200" u="none" cap="none" strike="noStrike">
                <ns1:solidFill>
                  <ns1:schemeClr val="accent4"/>
                </ns1:solidFill>
                <ns1:latin typeface="BIZ UDPGothic"/>
                <ns1:ea typeface="BIZ UDPGothic"/>
                <ns1:cs typeface="BIZ UDPGothic"/>
                <ns1:sym typeface="BIZ UDPGothic"/>
              </ns1:rPr>
              <ns1:t>By 2025, we aim to host 2,000 webinars annually.</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24" name="Google Shape;1224;p46"/>
          <ns0:cNvSpPr txBox="1"/>
          <ns0:nvPr/>
        </ns0:nvSpPr>
        <ns0:spPr>
          <ns1:xfrm>
            <ns1:off x="1308066" y="4439084"/>
            <ns1:ext cx="3753000" cy="67706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Transform seminars into entertainment</ns1:t>
            </ns1:r>
            <ns1:endParaRPr b="1" i="0" sz="19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2400"/>
              <ns1:buFont typeface="Arial"/>
              <ns1:buNone/>
            </ns1:pPr>
            <ns1:r>
              <ns1:rPr b="1" i="0" lang="ja-JP" sz="1900" u="none" cap="none" strike="noStrike">
                <ns1:solidFill>
                  <ns1:schemeClr val="accent4"/>
                </ns1:solidFill>
                <ns1:latin typeface="BIZ UDPGothic"/>
                <ns1:ea typeface="BIZ UDPGothic"/>
                <ns1:cs typeface="BIZ UDPGothic"/>
                <ns1:sym typeface="BIZ UDPGothic"/>
              </ns1:rPr>
              <ns1:t>Change society through seminars</ns1:t>
            </ns1:r>
            <ns1:endParaRPr b="1" i="0" sz="900" u="none" cap="none" strike="noStrike">
              <ns1:solidFill>
                <ns1:schemeClr val="accent4"/>
              </ns1:solidFill>
              <ns1:latin typeface="BIZ UDPGothic"/>
              <ns1:ea typeface="BIZ UDPGothic"/>
              <ns1:cs typeface="BIZ UDPGothic"/>
              <ns1:sym typeface="BIZ UDPGothic"/>
            </ns1:endParaRPr>
          </ns1:p>
        </ns0:txBody>
      </ns0:sp>
      <ns0:sp>
        <ns0:nvSpPr>
          <ns0:cNvPr id="1225" name="Google Shape;1225;p46"/>
          <ns0:cNvSpPr txBox="1"/>
          <ns0:nvPr/>
        </ns0:nvSpPr>
        <ns0:spPr>
          <ns1:xfrm>
            <ns1:off x="531874" y="3666464"/>
            <ns1:ext cx="3989700" cy="828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4800"/>
              <ns1:buFont typeface="Arial"/>
              <ns1:buNone/>
            </ns1:pPr>
            <ns1:r>
              <ns1:rPr b="1" i="0" lang="ja-JP" sz="4800" u="none" cap="none" strike="noStrike">
                <ns1:solidFill>
                  <ns1:schemeClr val="accent4"/>
                </ns1:solidFill>
                <ns1:latin typeface="Aharoni"/>
                <ns1:ea typeface="Aharoni"/>
                <ns1:cs typeface="Aharoni"/>
                <ns1:sym typeface="Aharoni"/>
              </ns1:rPr>
              <ns1:t>MISSION</ns1:t>
            </ns1:r>
            <ns1:endParaRPr b="0" i="0" sz="4800" u="none" cap="none" strike="noStrike">
              <ns1:solidFill>
                <ns1:schemeClr val="accent4"/>
              </ns1:solidFill>
              <ns1:latin typeface="Aharoni"/>
              <ns1:ea typeface="Aharoni"/>
              <ns1:cs typeface="Aharoni"/>
              <ns1:sym typeface="Aharoni"/>
            </ns1:endParaRPr>
          </ns1:p>
        </ns0:txBody>
      </ns0:sp>
      <ns0:sp>
        <ns0:nvSpPr>
          <ns0:cNvPr id="1226" name="Google Shape;1226;p46"/>
          <ns0:cNvSpPr txBox="1"/>
          <ns0:nvPr/>
        </ns0:nvSpPr>
        <ns0:spPr>
          <ns1:xfrm>
            <ns1:off x="7675249" y="6568822"/>
            <ns1:ext cx="3870600" cy="3387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800"/>
              <ns1:buFont typeface="Arial"/>
              <ns1:buNone/>
            </ns1:pPr>
            <ns1:r>
              <ns1:rPr b="0" i="0" lang="ja-JP" sz="800" u="none" cap="none" strike="noStrike">
                <ns1:solidFill>
                  <ns1:schemeClr val="accent4"/>
                </ns1:solidFill>
                <ns1:latin typeface="BIZ UDPGothic"/>
                <ns1:ea typeface="BIZ UDPGothic"/>
                <ns1:cs typeface="BIZ UDPGothic"/>
                <ns1:sym typeface="BIZ UDPGothic"/>
              </ns1:rPr>
              <ns1:t>Survey overview by Japan Marketing Research Organization: 2021 service comparison impression survey</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800"/>
              <ns1:buFont typeface="Arial"/>
              <ns1:buNone/>
            </ns1:pPr>
            <ns1:r>
              <ns1:t/>
            </ns1:r>
            <ns1:endParaRPr b="0" i="0" sz="800" u="none" cap="none" strike="noStrike">
              <ns1:solidFill>
                <ns1:schemeClr val="accent4"/>
              </ns1:solidFill>
              <ns1:latin typeface="BIZ UDPGothic"/>
              <ns1:ea typeface="BIZ UDPGothic"/>
              <ns1:cs typeface="BIZ UDPGothic"/>
              <ns1:sym typeface="BIZ UDPGothic"/>
            </ns1:endParaRPr>
          </ns1:p>
        </ns0:txBody>
      </ns0:sp>
      <ns0:sp>
        <ns0:nvSpPr>
          <ns0:cNvPr id="1227" name="Google Shape;1227;p46"/>
          <ns0:cNvSpPr/>
          <ns0:nvPr/>
        </ns0:nvSpPr>
        <ns0:spPr>
          <ns1:xfrm>
            <ns1:off x="0" y="5571601"/>
            <ns1:ext cx="12191999" cy="72048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28" name="Google Shape;1228;p46"/>
          <ns0:cNvSpPr txBox="1"/>
          <ns0:nvPr/>
        </ns0:nvSpPr>
        <ns0:spPr>
          <ns1:xfrm>
            <ns1:off x="4326777" y="5670233"/>
            <ns1:ext cx="1779597"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 in seminars strong in attracting customers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descr="ロゴ&#10;&#10;自動的に生成された説明" id="1229" name="Google Shape;1229;p46"/>
          <ns0:cNvPicPr preferRelativeResize="0"/>
          <ns0:nvPr/>
        </ns0:nvPicPr>
        <ns0:blipFill rotWithShape="1">
          <ns1:blip ns2:embed="rId4">
            <ns1:alphaModFix/>
          </ns1:blip>
          <ns1:srcRect b="0" l="0" r="0" t="0"/>
          <ns1:stretch/>
        </ns0:blipFill>
        <ns0:spPr>
          <ns1:xfrm>
            <ns1:off x="3377976" y="5316748"/>
            <ns1:ext cx="978791" cy="1094189"/>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0" name="Google Shape;1230;p46"/>
          <ns0:cNvPicPr preferRelativeResize="0"/>
          <ns0:nvPr/>
        </ns0:nvPicPr>
        <ns0:blipFill rotWithShape="1">
          <ns1:blip ns2:embed="rId4">
            <ns1:alphaModFix/>
          </ns1:blip>
          <ns1:srcRect b="0" l="0" r="0" t="0"/>
          <ns1:stretch/>
        </ns0:blipFill>
        <ns0:spPr>
          <ns1:xfrm>
            <ns1:off x="6217355" y="5336173"/>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pic>
        <ns0:nvPicPr>
          <ns0:cNvPr descr="ロゴ&#10;&#10;自動的に生成された説明" id="1231" name="Google Shape;1231;p46"/>
          <ns0:cNvPicPr preferRelativeResize="0"/>
          <ns0:nvPr/>
        </ns0:nvPicPr>
        <ns0:blipFill rotWithShape="1">
          <ns1:blip ns2:embed="rId4">
            <ns1:alphaModFix/>
          </ns1:blip>
          <ns1:srcRect b="0" l="0" r="0" t="0"/>
          <ns1:stretch/>
        </ns0:blipFill>
        <ns0:spPr>
          <ns1:xfrm>
            <ns1:off x="8697741" y="5374908"/>
            <ns1:ext cx="978792" cy="1094188"/>
          </ns1:xfrm>
          <ns1:prstGeom prst="rect">
            <ns1:avLst/>
          </ns1:prstGeom>
          <ns1:noFill/>
          <ns1:ln>
            <ns1:noFill/>
          </ns1:ln>
          <ns1:effectLst>
            <ns1:outerShdw blurRad="50800" rotWithShape="0" algn="tl" dir="2700000" dist="38100">
              <ns1:srgbClr val="000000">
                <ns1:alpha val="40000"/>
              </ns1:srgbClr>
            </ns1:outerShdw>
          </ns1:effectLst>
        </ns0:spPr>
      </ns0:pic>
      <ns0:sp>
        <ns0:nvSpPr>
          <ns0:cNvPr id="1232" name="Google Shape;1232;p46"/>
          <ns0:cNvSpPr txBox="1"/>
          <ns0:nvPr/>
        </ns0:nvSpPr>
        <ns0:spPr>
          <ns1:xfrm>
            <ns1:off x="9578638" y="5562393"/>
            <ns1:ext cx="18237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For acquiring new business negotiations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strong in</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3" name="Google Shape;1233;p46"/>
          <ns0:cNvSpPr txBox="1"/>
          <ns0:nvPr/>
        </ns0:nvSpPr>
        <ns0:spPr>
          <ns1:xfrm>
            <ns1:off x="6874255" y="5562393"/>
            <ns1:ext cx="1865100" cy="738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Seminars chosen by</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IT managers</ns1:t>
            </ns1:r>
            <ns1:endParaRPr b="0" i="0" sz="14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chemeClr val="lt1"/>
                </ns1:solidFill>
                <ns1:latin typeface="BIZ UDPGothic"/>
                <ns1:ea typeface="BIZ UDPGothic"/>
                <ns1:cs typeface="BIZ UDPGothic"/>
                <ns1:sym typeface="BIZ UDPGothic"/>
              </ns1:rPr>
              <ns1:t>No.1</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34" name="Google Shape;1234;p46"/>
          <ns0:cNvSpPr txBox="1"/>
          <ns0:nvPr/>
        </ns0:nvSpPr>
        <ns0:spPr>
          <ns1:xfrm>
            <ns1:off x="726380" y="5639476"/>
            <ns1:ext cx="2442000" cy="585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Thanks to you, we achieved three No.1</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600" u="none" cap="none" strike="noStrike">
                <ns1:solidFill>
                  <ns1:schemeClr val="lt1"/>
                </ns1:solidFill>
                <ns1:latin typeface="BIZ UDPGothic"/>
                <ns1:ea typeface="BIZ UDPGothic"/>
                <ns1:cs typeface="BIZ UDPGothic"/>
                <ns1:sym typeface="BIZ UDPGothic"/>
              </ns1:rPr>
              <ns1:t>achieved! 1</ns1:t>
            </ns1:r>
            <ns1:endParaRPr b="1" i="0" sz="1600" u="none" cap="none" strike="noStrike">
              <ns1:solidFill>
                <ns1:srgbClr val="000000"/>
              </ns1:solidFill>
              <ns1:latin typeface="BIZ UDPGothic"/>
              <ns1:ea typeface="BIZ UDPGothic"/>
              <ns1:cs typeface="BIZ UDPGothic"/>
              <ns1:sym typeface="BIZ UDPGothic"/>
            </ns1:endParaRPr>
          </ns1:p>
        </ns0:txBody>
      </ns0:sp>
      <ns0:cxnSp>
        <ns0:nvCxnSpPr>
          <ns0:cNvPr id="1235" name="Google Shape;1235;p46"/>
          <ns0:cNvCxnSpPr/>
          <ns0:nvPr/>
        </ns0:nvCxnSpPr>
        <ns0:spPr>
          <ns1:xfrm>
            <ns1:off x="606009" y="4439084"/>
            <ns1:ext cx="4595683"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236" name="Google Shape;1236;p46"/>
          <ns0:cNvSpPr txBox="1"/>
          <ns0:nvPr/>
        </ns0:nvSpPr>
        <ns0:spPr>
          <ns1:xfrm>
            <ns1:off x="10164033" y="6321232"/>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37" name="Google Shape;1237;p46"/>
          <ns0:cNvSpPr txBox="1"/>
          <ns0:nvPr>
            <ns0:ph idx="12" type="sldNum"/>
          </ns0:nvPr>
        </ns0:nvSpPr>
        <ns0:spPr>
          <ns1:xfrm>
            <ns1:off x="11755464" y="6321233"/>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7.xml><?xml version="1.0" encoding="utf-8"?>
<ns0:sld xmlns:ns0="http://schemas.openxmlformats.org/presentationml/2006/main" xmlns:ns1="http://schemas.openxmlformats.org/drawingml/2006/main" xmlns:ns2="http://schemas.openxmlformats.org/officeDocument/2006/relationships">
  <ns0:cSld>
    <ns0:spTree>
      <ns0:nvGrpSpPr>
        <ns0:cNvPr id="1242" name="Shape 1242"/>
        <ns0:cNvGrpSpPr/>
        <ns0:nvPr/>
      </ns0:nvGrpSpPr>
      <ns0:grpSpPr>
        <ns1:xfrm>
          <ns1:off x="0" y="0"/>
          <ns1:ext cx="0" cy="0"/>
          <ns1:chOff x="0" y="0"/>
          <ns1:chExt cx="0" cy="0"/>
        </ns1:xfrm>
      </ns0:grpSpPr>
      <ns0:sp>
        <ns0:nvSpPr>
          <ns0:cNvPr id="1243" name="Google Shape;1243;p47"/>
          <ns0:cNvSpPr/>
          <ns0:nvPr/>
        </ns0:nvSpPr>
        <ns0:spPr>
          <ns1:xfrm>
            <ns1:off x="1" y="2945219"/>
            <ns1:ext cx="2743200" cy="3912781"/>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4" name="Google Shape;1244;p47"/>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45" name="Google Shape;1245;p47"/>
          <ns0:cNvSpPr txBox="1"/>
          <ns0:nvPr/>
        </ns0:nvSpPr>
        <ns0:spPr>
          <ns1:xfrm>
            <ns1:off x="634801" y="3827126"/>
            <ns1:ext cx="1473600" cy="1386600"/>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0" i="0" lang="ja-JP" sz="4000" u="none" cap="none" strike="noStrike">
                <ns1:solidFill>
                  <ns1:schemeClr val="lt1"/>
                </ns1:solidFill>
                <ns1:latin typeface="BIZ UDPGothic"/>
                <ns1:ea typeface="BIZ UDPGothic"/>
                <ns1:cs typeface="BIZ UDPGothic"/>
                <ns1:sym typeface="BIZ UDPGothic"/>
              </ns1:rPr>
              <ns1:t>Transaction record</ns1:t>
            </ns1:r>
            <ns1:endParaRPr b="0" i="0" sz="4000" u="none" cap="none" strike="noStrike">
              <ns1:solidFill>
                <ns1:schemeClr val="lt1"/>
              </ns1:solidFill>
              <ns1:latin typeface="BIZ UDPGothic"/>
              <ns1:ea typeface="BIZ UDPGothic"/>
              <ns1:cs typeface="BIZ UDPGothic"/>
              <ns1:sym typeface="BIZ UDPGothic"/>
            </ns1:endParaRPr>
          </ns1:p>
        </ns0:txBody>
      </ns0:sp>
      <ns0:sp>
        <ns0:nvSpPr>
          <ns0:cNvPr id="1246" name="Google Shape;1246;p47"/>
          <ns0:cNvSpPr txBox="1"/>
          <ns0:nvPr/>
        </ns0:nvSpPr>
        <ns0:spPr>
          <ns1:xfrm>
            <ns1:off x="3131834" y="2845187"/>
            <ns1:ext cx="2931600" cy="3452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A10 Networks,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ITec Hankyu Hanshin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Advantech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AXIO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Assist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ITOCHU Techno-Solutions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Internet Initiative Japan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Infocom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Equinix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SCSK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F-Secure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MOTEX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Encourage Technologies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Entrust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OGIS-RI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OPRO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QlikTech Japan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Cross Head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KCCS Mobile Engineering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Serverworks Co., Ltd.</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7" name="Google Shape;1247;p47"/>
          <ns0:cNvSpPr txBox="1"/>
          <ns0:nvPr/>
        </ns0:nvSpPr>
        <ns0:spPr>
          <ns1:xfrm>
            <ns1:off x="5939880" y="2845187"/>
            <ns1:ext cx="2658300" cy="33384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Sios Technology,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Cybertrust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ZEAL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CTC System Management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Systena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Singapore Telecommunications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GMO GlobalSign K.K.</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JB Service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Startia Raise,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Smart Style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Sumitomo Electric Information Systems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Zoho Japan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Soliton Systems K.K.</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Dynatrace</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TIS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Techvan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TechMatrix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Delivery Consulting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Dell EMC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NSW Inc.</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8" name="Google Shape;1248;p47"/>
          <ns0:cNvSpPr txBox="1"/>
          <ns0:nvPr/>
        </ns0:nvSpPr>
        <ns0:spPr>
          <ns1:xfrm>
            <ns1:off x="8784939" y="2845187"/>
            <ns1:ext cx="2931600" cy="3329700"/>
          </ns1:xfrm>
          <ns1:prstGeom prst="rect">
            <ns1:avLst/>
          </ns1:prstGeom>
          <ns1:noFill/>
          <ns1:ln>
            <ns1:noFill/>
          </ns1:ln>
        </ns0:spPr>
        <ns0:txBody>
          <ns1:bodyPr anchorCtr="0" anchor="t" bIns="52125" lIns="104275" spcFirstLastPara="1" rIns="104275" wrap="square" tIns="52125">
            <ns1:noAutofit/>
          </ns1:bodyPr>
          <ns1:lstStyle/>
          <ns1:p>
            <ns1:pPr indent="0" lvl="0" marL="635" marR="0" rtl="0" algn="l">
              <ns1:lnSpc>
                <ns1:spcPct val="76190"/>
              </ns1:lnSpc>
              <ns1:spcBef>
                <ns1:spcPts val="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Hulinks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Netskope Japan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Pasona Tech,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Nippon Telegraph and Telephone East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Limited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Fujitsu Communication Services Limited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Fuji Electric IT Solutions Co., Ltd.</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Mitsubishi Electric Information Systems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Mirantis Japan Corporation</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Monstar Lab,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Red Team Technologies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Rosetta Corporation</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dk1"/>
              </ns1:buClr>
              <ns1:buSzPts val="1100"/>
              <ns1:buFont typeface="Noto Sans Symbols"/>
              <ns1:buNone/>
            </ns1:pPr>
            <ns1:r>
              <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(Agent)</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MM Research Institute</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Creative Bank Inc.</ns1:t>
            </ns1:r>
            <ns1:endParaRPr b="0" i="0" sz="1050" u="none" cap="none" strike="noStrike">
              <ns1:solidFill>
                <ns1:schemeClr val="accent4"/>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Target Media Co., Ltd.</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Nikkei Advertising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Bigbeat Inc.</ns1:t>
            </ns1:r>
            <ns1:endParaRPr b="0" i="0" sz="1200" u="none" cap="none" strike="noStrike">
              <ns1:solidFill>
                <ns1:srgbClr val="000000"/>
              </ns1:solidFill>
              <ns1:latin typeface="BIZ UDPGothic"/>
              <ns1:ea typeface="BIZ UDPGothic"/>
              <ns1:cs typeface="BIZ UDPGothic"/>
              <ns1:sym typeface="BIZ UDPGothic"/>
            </ns1:endParaRPr>
          </ns1:p>
          <ns1:p>
            <ns1:pPr indent="0" lvl="0" marL="635" marR="0" rtl="0" algn="l">
              <ns1:lnSpc>
                <ns1:spcPct val="76190"/>
              </ns1:lnSpc>
              <ns1:spcBef>
                <ns1:spcPts val="520"/>
              </ns1:spcBef>
              <ns1:spcAft>
                <ns1:spcPts val="0"/>
              </ns1:spcAft>
              <ns1:buClr>
                <ns1:schemeClr val="accent4"/>
              </ns1:buClr>
              <ns1:buSzPts val="1100"/>
              <ns1:buFont typeface="Noto Sans Symbols"/>
              <ns1:buNone/>
            </ns1:pPr>
            <ns1:r>
              <ns1:rPr b="0" i="0" lang="ja-JP" sz="1050" u="none" cap="none" strike="noStrike">
                <ns1:solidFill>
                  <ns1:schemeClr val="accent4"/>
                </ns1:solidFill>
                <ns1:latin typeface="BIZ UDPGothic"/>
                <ns1:ea typeface="BIZ UDPGothic"/>
                <ns1:cs typeface="BIZ UDPGothic"/>
                <ns1:sym typeface="BIZ UDPGothic"/>
              </ns1:rPr>
              <ns1:t>Mynavi Corporation</ns1:t>
            </ns1:r>
            <ns1:endParaRPr b="0" i="0" sz="1200" u="none" cap="none" strike="noStrike">
              <ns1:solidFill>
                <ns1:srgbClr val="000000"/>
              </ns1:solidFill>
              <ns1:latin typeface="BIZ UDPGothic"/>
              <ns1:ea typeface="BIZ UDPGothic"/>
              <ns1:cs typeface="BIZ UDPGothic"/>
              <ns1:sym typeface="BIZ UDPGothic"/>
            </ns1:endParaRPr>
          </ns1:p>
        </ns0:txBody>
      </ns0:sp>
      <ns0:sp>
        <ns0:nvSpPr>
          <ns0:cNvPr id="1249" name="Google Shape;1249;p47"/>
          <ns0:cNvSpPr txBox="1"/>
          <ns0:nvPr/>
        </ns0:nvSpPr>
        <ns0:spPr>
          <ns1:xfrm>
            <ns1:off x="495481" y="5667934"/>
            <ns1:ext cx="1752240" cy="253875"/>
          </ns1:xfrm>
          <ns1:prstGeom prst="rect">
            <ns1:avLst/>
          </ns1:prstGeom>
          <ns1:noFill/>
          <ns1:ln cap="flat" cmpd="sng" w="9525">
            <ns1:solidFill>
              <ns1:schemeClr val="lt1"/>
            </ns1:solidFill>
            <ns1:prstDash val="solid"/>
            <ns1:round/>
            <ns1:headEnd len="sm" w="sm" type="none"/>
            <ns1:tailEnd len="sm" w="sm" type="none"/>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050" u="none" cap="none" strike="noStrike">
                <ns1:solidFill>
                  <ns1:schemeClr val="lt1"/>
                </ns1:solidFill>
                <ns1:latin typeface="BIZ UDPGothic"/>
                <ns1:ea typeface="BIZ UDPGothic"/>
                <ns1:cs typeface="BIZ UDPGothic"/>
                <ns1:sym typeface="BIZ UDPGothic"/>
              </ns1:rPr>
              <ns1:t>Major clients only, listed in alphabetical order</ns1:t>
            </ns1:r>
            <ns1:endParaRPr b="0" i="0" sz="1050" u="none" cap="none" strike="noStrike">
              <ns1:solidFill>
                <ns1:schemeClr val="lt1"/>
              </ns1:solidFill>
              <ns1:latin typeface="BIZ UDPGothic"/>
              <ns1:ea typeface="BIZ UDPGothic"/>
              <ns1:cs typeface="BIZ UDPGothic"/>
              <ns1:sym typeface="BIZ UDPGothic"/>
            </ns1:endParaRPr>
          </ns1:p>
        </ns0:txBody>
      </ns0:sp>
      <ns0:sp>
        <ns0:nvSpPr>
          <ns0:cNvPr id="1250" name="Google Shape;1250;p47"/>
          <ns0:cNvSpPr/>
          <ns0:nvPr/>
        </ns0:nvSpPr>
        <ns0:spPr>
          <ns1:xfrm>
            <ns1:off x="1303567" y="242011"/>
            <ns1:ext cx="2513533" cy="2513533"/>
          </ns1:xfrm>
          <ns1:prstGeom prst="ellipse">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accent5"/>
              </ns1:solidFill>
              <ns1:latin typeface="Arial"/>
              <ns1:ea typeface="Arial"/>
              <ns1:cs typeface="Arial"/>
              <ns1:sym typeface="Arial"/>
            </ns1:endParaRPr>
          </ns1:p>
        </ns0:txBody>
      </ns0:sp>
      <ns0:sp>
        <ns0:nvSpPr>
          <ns0:cNvPr id="1251" name="Google Shape;1251;p47"/>
          <ns0:cNvSpPr txBox="1"/>
          <ns0:nvPr/>
        </ns0:nvSpPr>
        <ns0:spPr>
          <ns1:xfrm>
            <ns1:off x="1303567" y="888374"/>
            <ns1:ext cx="2513400" cy="1139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With part</ns1:t>
            </ns1:r>
            <ns1:r>
              <ns1:rPr b="0" i="0" lang="ja-JP" sz="1800" u="none" cap="none" strike="noStrike">
                <ns1:solidFill>
                  <ns1:schemeClr val="accent4"/>
                </ns1:solidFill>
                <ns1:latin typeface="BIZ UDPGothic"/>
                <ns1:ea typeface="BIZ UDPGothic"/>
                <ns1:cs typeface="BIZ UDPGothic"/>
                <ns1:sym typeface="BIZ UDPGothic"/>
              </ns1:rPr>
              <ns1:t>ners and</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The number of se</ns1:t>
            </ns1:r>
            <ns1:r>
              <ns1:rPr b="0" i="0" lang="ja-JP" sz="1800" u="none" cap="none" strike="noStrike">
                <ns1:solidFill>
                  <ns1:schemeClr val="accent4"/>
                </ns1:solidFill>
                <ns1:latin typeface="BIZ UDPGothic"/>
                <ns1:ea typeface="BIZ UDPGothic"/>
                <ns1:cs typeface="BIZ UDPGothic"/>
                <ns1:sym typeface="BIZ UDPGothic"/>
              </ns1:rPr>
              <ns1:t>minars hosted is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ctr">
              <ns1:lnSpc>
                <ns1:spcPct val="142857"/>
              </ns1:lnSpc>
              <ns1:spcBef>
                <ns1:spcPts val="0"/>
              </ns1:spcBef>
              <ns1:spcAft>
                <ns1:spcPts val="0"/>
              </ns1:spcAft>
              <ns1:buClr>
                <ns1:srgbClr val="000000"/>
              </ns1:buClr>
              <ns1:buSzPts val="14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Increasing every year!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252" name="Google Shape;1252;p47"/>
          <ns0:cNvSpPr txBox="1"/>
          <ns0:nvPr/>
        </ns0:nvSpPr>
        <ns0:spPr>
          <ns1:xfrm>
            <ns1:off x="10604465" y="259864"/>
            <ns1:ext cx="1352806" cy="27695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About </ns1:t>
            </ns1:r>
            <ns1:r>
              <ns1:rPr b="0" i="0" lang="ja-JP" sz="1200" u="none" cap="none" strike="noStrike">
                <ns1:solidFill>
                  <ns1:schemeClr val="accent4"/>
                </ns1:solidFill>
                <ns1:latin typeface="BIZ UDPGothic"/>
                <ns1:ea typeface="BIZ UDPGothic"/>
                <ns1:cs typeface="BIZ UDPGothic"/>
                <ns1:sym typeface="BIZ UDPGothic"/>
              </ns1:rPr>
              <ns1:t>Us</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253" name="Google Shape;1253;p47"/>
          <ns0:cNvSpPr txBox="1"/>
          <ns0:nvPr/>
        </ns0:nvSpPr>
        <ns0:spPr>
          <ns1:xfrm>
            <ns1:off x="10164033" y="6452965"/>
            <ns1:ext cx="1707670"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54" name="Google Shape;1254;p47"/>
          <ns0:cNvSpPr txBox="1"/>
          <ns0:nvPr>
            <ns0:ph idx="12" type="sldNum"/>
          </ns0:nvPr>
        </ns0:nvSpPr>
        <ns0:spPr>
          <ns1:xfrm>
            <ns1:off x="11755464" y="6452966"/>
            <ns1:ext cx="386261"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pic>
        <ns0:nvPicPr>
          <ns0:cNvPr id="1255" name="Google Shape;1255;p47"/>
          <ns0:cNvPicPr preferRelativeResize="0"/>
          <ns0:nvPr/>
        </ns0:nvPicPr>
        <ns0:blipFill rotWithShape="1">
          <ns1:blip ns2:embed="rId3">
            <ns1:alphaModFix/>
          </ns1:blip>
          <ns1:srcRect b="0" l="0" r="0" t="0"/>
          <ns1:stretch/>
        </ns0:blipFill>
        <ns0:spPr>
          <ns1:xfrm>
            <ns1:off x="3969500" y="152400"/>
            <ns1:ext cx="7072476" cy="2513550"/>
          </ns1:xfrm>
          <ns1:prstGeom prst="rect">
            <ns1:avLst/>
          </ns1:prstGeom>
          <ns1:noFill/>
          <ns1:ln>
            <ns1:noFill/>
          </ns1:ln>
        </ns0:spPr>
      </ns0:pic>
    </ns0:spTree>
  </ns0:cSld>
  <ns0:clrMapOvr>
    <ns1:masterClrMapping/>
  </ns0:clrMapOvr>
</ns0:sld>
</file>

<file path=ppt/slides/slide48.xml><?xml version="1.0" encoding="utf-8"?>
<ns0:sld xmlns:ns0="http://schemas.openxmlformats.org/presentationml/2006/main" xmlns:ns1="http://schemas.openxmlformats.org/drawingml/2006/main" xmlns:ns2="http://schemas.openxmlformats.org/officeDocument/2006/relationships">
  <ns0:cSld>
    <ns0:spTree>
      <ns0:nvGrpSpPr>
        <ns0:cNvPr id="1260" name="Shape 1260"/>
        <ns0:cNvGrpSpPr/>
        <ns0:nvPr/>
      </ns0:nvGrpSpPr>
      <ns0:grpSpPr>
        <ns1:xfrm>
          <ns1:off x="0" y="0"/>
          <ns1:ext cx="0" cy="0"/>
          <ns1:chOff x="0" y="0"/>
          <ns1:chExt cx="0" cy="0"/>
        </ns1:xfrm>
      </ns0:grpSpPr>
      <ns0:pic>
        <ns0:nvPicPr>
          <ns0:cNvPr descr="背景パターン" id="1261" name="Google Shape;1261;p48"/>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sp>
        <ns0:nvSpPr>
          <ns0:cNvPr id="1262" name="Google Shape;1262;p48"/>
          <ns0:cNvSpPr txBox="1"/>
          <ns0:nvPr/>
        </ns0:nvSpPr>
        <ns0:spPr>
          <ns1:xfrm>
            <ns1:off x="1914125" y="3493120"/>
            <ns1:ext cx="8348100" cy="1263197"/>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Transform seminars into entertainment</ns1:t>
            </ns1:r>
            <ns1:endParaRPr b="1" i="0" sz="36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4000"/>
              <ns1:buFont typeface="Arial"/>
              <ns1:buNone/>
            </ns1:pPr>
            <ns1:r>
              <ns1:rPr b="1" i="0" lang="ja-JP" sz="3600" u="none" cap="none" strike="noStrike">
                <ns1:solidFill>
                  <ns1:schemeClr val="lt1"/>
                </ns1:solidFill>
                <ns1:latin typeface="BIZ UDPGothic"/>
                <ns1:ea typeface="BIZ UDPGothic"/>
                <ns1:cs typeface="BIZ UDPGothic"/>
                <ns1:sym typeface="BIZ UDPGothic"/>
              </ns1:rPr>
              <ns1:t>Change society through seminars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263" name="Google Shape;1263;p48"/>
          <ns0:cNvGrpSpPr/>
          <ns0:nvPr/>
        </ns0:nvGrpSpPr>
        <ns0:grpSpPr>
          <ns1:xfrm>
            <ns1:off x="4732137" y="413522"/>
            <ns1:ext cx="2879718" cy="1024215"/>
            <ns1:chOff x="4649862" y="1573510"/>
            <ns1:chExt cx="2879718" cy="1024215"/>
          </ns1:xfrm>
        </ns0:grpSpPr>
        <ns0:pic>
          <ns0:nvPicPr>
            <ns0:cNvPr descr="ロゴ&#10;&#10;自動的に生成された説明" id="1264" name="Google Shape;1264;p48"/>
            <ns0:cNvPicPr preferRelativeResize="0"/>
            <ns0:nvPr/>
          </ns0:nvPicPr>
          <ns0:blipFill rotWithShape="1">
            <ns1:blip ns2:embed="rId4">
              <ns1:alphaModFix/>
            </ns1:blip>
            <ns1:srcRect b="0" l="0" r="0" t="0"/>
            <ns1:stretch/>
          </ns0:blipFill>
          <ns0:spPr>
            <ns1:xfrm>
              <ns1:off x="5634659"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5" name="Google Shape;1265;p48"/>
            <ns0:cNvPicPr preferRelativeResize="0"/>
            <ns0:nvPr/>
          </ns0:nvPicPr>
          <ns0:blipFill rotWithShape="1">
            <ns1:blip ns2:embed="rId4">
              <ns1:alphaModFix/>
            </ns1:blip>
            <ns1:srcRect b="0" l="0" r="0" t="0"/>
            <ns1:stretch/>
          </ns0:blipFill>
          <ns0:spPr>
            <ns1:xfrm>
              <ns1:off x="6613384"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pic>
          <ns0:nvPicPr>
            <ns0:cNvPr descr="ロゴ&#10;&#10;自動的に生成された説明" id="1266" name="Google Shape;1266;p48"/>
            <ns0:cNvPicPr preferRelativeResize="0"/>
            <ns0:nvPr/>
          </ns0:nvPicPr>
          <ns0:blipFill rotWithShape="1">
            <ns1:blip ns2:embed="rId4">
              <ns1:alphaModFix/>
            </ns1:blip>
            <ns1:srcRect b="0" l="0" r="0" t="0"/>
            <ns1:stretch/>
          </ns0:blipFill>
          <ns0:spPr>
            <ns1:xfrm>
              <ns1:off x="4649862" y="1573510"/>
              <ns1:ext cx="916196" cy="1024215"/>
            </ns1:xfrm>
            <ns1:prstGeom prst="rect">
              <ns1:avLst/>
            </ns1:prstGeom>
            <ns1:noFill/>
            <ns1:ln>
              <ns1:noFill/>
            </ns1:ln>
            <ns1:effectLst>
              <ns1:outerShdw blurRad="50800" rotWithShape="0" algn="t" dir="5400000" dist="38100">
                <ns1:srgbClr val="000000">
                  <ns1:alpha val="40000"/>
                </ns1:srgbClr>
              </ns1:outerShdw>
            </ns1:effectLst>
          </ns0:spPr>
        </ns0:pic>
      </ns0:grpSp>
      <ns0:grpSp>
        <ns0:nvGrpSpPr>
          <ns0:cNvPr id="1267" name="Google Shape;1267;p48"/>
          <ns0:cNvGrpSpPr/>
          <ns0:nvPr/>
        </ns0:nvGrpSpPr>
        <ns0:grpSpPr>
          <ns1:xfrm>
            <ns1:off x="3969353" y="1585656"/>
            <ns1:ext cx="4405363" cy="1445074"/>
            <ns1:chOff x="3636169" y="1970880"/>
            <ns1:chExt cx="4916700" cy="1445074"/>
          </ns1:xfrm>
        </ns0:grpSpPr>
        <ns0:sp>
          <ns0:nvSpPr>
            <ns0:cNvPr id="1268" name="Google Shape;1268;p48"/>
            <ns0:cNvSpPr txBox="1"/>
            <ns0:nvPr/>
          </ns0:nvSpPr>
          <ns0:spPr>
            <ns1:xfrm>
              <ns1:off x="4117968" y="1970880"/>
              <ns1:ext cx="3953101"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in seminars strong in attracting customers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69" name="Google Shape;1269;p48"/>
            <ns0:cNvSpPr txBox="1"/>
            <ns0:nvPr/>
          </ns0:nvSpPr>
          <ns0:spPr>
            <ns1:xfrm>
              <ns1:off x="3636169" y="2412087"/>
              <ns1:ext cx="49167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for acquiring new business negotiations by seminars</ns1:t>
              </ns1:r>
              <ns1:endParaRPr b="1" i="0" sz="2000" u="none" cap="none" strike="noStrike">
                <ns1:solidFill>
                  <ns1:schemeClr val="lt1"/>
                </ns1:solidFill>
                <ns1:latin typeface="BIZ UDPGothic"/>
                <ns1:ea typeface="BIZ UDPGothic"/>
                <ns1:cs typeface="BIZ UDPGothic"/>
                <ns1:sym typeface="BIZ UDPGothic"/>
              </ns1:endParaRPr>
            </ns1:p>
          </ns0:txBody>
        </ns0:sp>
        <ns0:grpSp>
          <ns0:nvGrpSpPr>
            <ns0:cNvPr id="1270" name="Google Shape;1270;p48"/>
            <ns0:cNvGrpSpPr/>
            <ns0:nvPr/>
          </ns0:nvGrpSpPr>
          <ns0:grpSpPr>
            <ns1:xfrm>
              <ns1:off x="3955368" y="2853295"/>
              <ns1:ext cx="4278300" cy="562659"/>
              <ns1:chOff x="7004220" y="-265523"/>
              <ns1:chExt cx="4278300" cy="562659"/>
            </ns1:xfrm>
          </ns0:grpSpPr>
          <ns0:sp>
            <ns0:nvSpPr>
              <ns0:cNvPr id="1271" name="Google Shape;1271;p48"/>
              <ns0:cNvSpPr txBox="1"/>
              <ns0:nvPr/>
            </ns0:nvSpPr>
            <ns0:spPr>
              <ns1:xfrm>
                <ns1:off x="7004220" y="-265523"/>
                <ns1:ext cx="4278300" cy="4002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 seminar chosen by IT managers</ns1:t>
                </ns1:r>
                <ns1:endParaRPr b="1" i="0" sz="2000" u="none" cap="none" strike="noStrike">
                  <ns1:solidFill>
                    <ns1:schemeClr val="lt1"/>
                  </ns1:solidFill>
                  <ns1:latin typeface="BIZ UDPGothic"/>
                  <ns1:ea typeface="BIZ UDPGothic"/>
                  <ns1:cs typeface="BIZ UDPGothic"/>
                  <ns1:sym typeface="BIZ UDPGothic"/>
                </ns1:endParaRPr>
              </ns1:p>
            </ns0:txBody>
          </ns0:sp>
          <ns0:sp>
            <ns0:nvSpPr>
              <ns0:cNvPr id="1272" name="Google Shape;1272;p48"/>
              <ns0:cNvSpPr txBox="1"/>
              <ns0:nvPr/>
            </ns0:nvSpPr>
            <ns0:spPr>
              <ns1:xfrm>
                <ns1:off x="7166778" y="97036"/>
                <ns1:ext cx="3953100" cy="2001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grpSp>
      <ns0:pic>
        <ns0:nvPicPr>
          <ns0:cNvPr descr="黒い背景に白い文字がある&#10;&#10;中程度の精度で" id="1273" name="Google Shape;1273;p48"/>
          <ns0:cNvPicPr preferRelativeResize="0"/>
          <ns0:nvPr/>
        </ns0:nvPicPr>
        <ns0:blipFill rotWithShape="1">
          <ns1:blip ns2:embed="rId5">
            <ns1:alphaModFix/>
          </ns1:blip>
          <ns1:srcRect b="0" l="0" r="0" t="0"/>
          <ns1:stretch/>
        </ns0:blipFill>
        <ns0:spPr>
          <ns1:xfrm>
            <ns1:off x="5413636" y="5130451"/>
            <ns1:ext cx="1516720" cy="1516720"/>
          </ns1:xfrm>
          <ns1:prstGeom prst="rect">
            <ns1:avLst/>
          </ns1:prstGeom>
          <ns1:noFill/>
          <ns1:ln>
            <ns1:noFill/>
          </ns1:ln>
        </ns0:spPr>
      </ns0:pic>
    </ns0:spTree>
  </ns0:cSld>
  <ns0:clrMapOvr>
    <ns1:masterClrMapping/>
  </ns0:clrMapOvr>
</ns0: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necessity of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is considered important for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 (webinar)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・比較サイト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・GoogleやFacebookなどへの広告</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・テレアポ</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■予算の状況</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・リード獲得単価、アポ獲得単価</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・セミナー（ウェビナー）の予算の有無、及び金額</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・上記リード獲得手段の予算の割合</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・予算の策定、決定時期</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■セミナー（ウェビナー）の目的／課題</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・より多くのリードを獲得したい／集客できない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・ターゲットに合ったリードを獲得したい／リードの質が悪い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・ウェビナーから商談につなげたい／商談につながらない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・ウェビナーの運営を代行してほしい／運営が大変</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・まずはスモールスタートでウェビナーをやってみたい</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・その他</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・ウェビナーを活用した、東南アジアにおける新規顧客開拓やテストマーケティング</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ns0:sld xmlns:ns0="http://schemas.openxmlformats.org/presentationml/2006/main" xmlns:ns1="http://schemas.openxmlformats.org/drawingml/2006/main">
  <ns0:cSld>
    <ns0:spTree>
      <ns0:nvGrpSpPr>
        <ns0:cNvPr id="168" name="Shape 168"/>
        <ns0:cNvGrpSpPr/>
        <ns0:nvPr/>
      </ns0:nvGrpSpPr>
      <ns0:grpSpPr>
        <ns1:xfrm>
          <ns1:off x="0" y="0"/>
          <ns1:ext cx="0" cy="0"/>
          <ns1:chOff x="0" y="0"/>
          <ns1:chExt cx="0" cy="0"/>
        </ns1:xfrm>
      </ns0:grpSpPr>
      <ns0:sp>
        <ns0:nvSpPr>
          <ns0:cNvPr id="169" name="Google Shape;169;p7"/>
          <ns0:cNvSpPr txBox="1"/>
          <ns0:nvPr/>
        </ns0:nvSpPr>
        <ns0:spPr>
          <ns1:xfrm>
            <ns1:off x="1376043" y="2647691"/>
            <ns1:ext cx="1061931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3200" u="none" cap="none" strike="noStrike">
                <ns1:solidFill>
                  <ns1:schemeClr val="accent4"/>
                </ns1:solidFill>
                <ns1:latin typeface="BIZ UDPGothic"/>
                <ns1:ea typeface="BIZ UDPGothic"/>
                <ns1:cs typeface="BIZ UDPGothic"/>
                <ns1:sym typeface="BIZ UDPGothic"/>
              </ns1:rPr>
              <ns1:t>なぜ「ウェビナー」なのか？</ns1:t>
            </ns1:r>
            <ns1:endParaRPr b="0" i="0" sz="1400" u="none" cap="none" strike="noStrike">
              <ns1:solidFill>
                <ns1:srgbClr val="000000"/>
              </ns1:solidFill>
              <ns1:latin typeface="Arial"/>
              <ns1:ea typeface="Arial"/>
              <ns1:cs typeface="Arial"/>
              <ns1:sym typeface="Arial"/>
            </ns1:endParaRPr>
          </ns1:p>
        </ns0:txBody>
      </ns0:sp>
      <ns0:sp>
        <ns0:nvSpPr>
          <ns0:cNvPr id="170" name="Google Shape;170;p7"/>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71" name="Google Shape;171;p7"/>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72" name="Google Shape;172;p7"/>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xmlns:ns2="http://schemas.openxmlformats.org/officeDocument/2006/relationships">
  <ns0:cSld>
    <ns0:spTree>
      <ns0:nvGrpSpPr>
        <ns0:cNvPr id="177" name="Shape 177"/>
        <ns0:cNvGrpSpPr/>
        <ns0:nvPr/>
      </ns0:nvGrpSpPr>
      <ns0:grpSpPr>
        <ns1:xfrm>
          <ns1:off x="0" y="0"/>
          <ns1:ext cx="0" cy="0"/>
          <ns1:chOff x="0" y="0"/>
          <ns1:chExt cx="0" cy="0"/>
        </ns1:xfrm>
      </ns0:grpSpPr>
      <ns0:cxnSp>
        <ns0:nvCxnSpPr>
          <ns0:cNvPr id="178" name="Google Shape;178;p8"/>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79" name="Google Shape;179;p8"/>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80" name="Google Shape;180;p8"/>
          <ns0:cNvSpPr txBox="1"/>
          <ns0:nvPr/>
        </ns0:nvSpPr>
        <ns0:spPr>
          <ns1:xfrm>
            <ns1:off x="221196" y="101835"/>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BtoBマーケティングにおけるウェビナーの役割</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81" name="Google Shape;181;p8"/>
          <ns0:cNvSpPr txBox="1"/>
          <ns0:nvPr/>
        </ns0:nvSpPr>
        <ns0:spPr>
          <ns1:xfrm>
            <ns1:off x="10428204" y="170738"/>
            <ns1:ext cx="1542600" cy="471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Webinar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r">
              <ns1:lnSpc>
                <ns1:spcPct val="105555"/>
              </ns1:lnSpc>
              <ns1:spcBef>
                <ns1:spcPts val="0"/>
              </ns1:spcBef>
              <ns1:spcAft>
                <ns1:spcPts val="0"/>
              </ns1:spcAft>
              <ns1:buClr>
                <ns1:srgbClr val="000000"/>
              </ns1:buClr>
              <ns1:buSzPts val="1800"/>
              <ns1:buFont typeface="Arial"/>
              <ns1:buNone/>
            </ns1:pPr>
            <ns1:r>
              <ns1:rPr b="0" i="0" lang="ja-JP" sz="1200" u="none" cap="none" strike="noStrike">
                <ns1:solidFill>
                  <ns1:srgbClr val="163F9B"/>
                </ns1:solidFill>
                <ns1:latin typeface="BIZ UDPGothic"/>
                <ns1:ea typeface="BIZ UDPGothic"/>
                <ns1:cs typeface="BIZ UDPGothic"/>
                <ns1:sym typeface="BIZ UDPGothic"/>
              </ns1:rPr>
              <ns1:t>as a Service</ns1:t>
            </ns1:r>
            <ns1:endParaRPr b="0" i="0" sz="1200" u="none" cap="none" strike="noStrike">
              <ns1:solidFill>
                <ns1:srgbClr val="163F9B"/>
              </ns1:solidFill>
              <ns1:latin typeface="BIZ UDPGothic"/>
              <ns1:ea typeface="BIZ UDPGothic"/>
              <ns1:cs typeface="BIZ UDPGothic"/>
              <ns1:sym typeface="BIZ UDPGothic"/>
            </ns1:endParaRPr>
          </ns1:p>
        </ns0:txBody>
      </ns0:sp>
      <ns0:grpSp>
        <ns0:nvGrpSpPr>
          <ns0:cNvPr id="182" name="Google Shape;182;p8"/>
          <ns0:cNvGrpSpPr/>
          <ns0:nvPr/>
        </ns0:nvGrpSpPr>
        <ns0:grpSpPr>
          <ns1:xfrm>
            <ns1:off x="506730" y="1289859"/>
            <ns1:ext cx="11157275" cy="777702"/>
            <ns1:chOff x="506730" y="986269"/>
            <ns1:chExt cx="11157275" cy="777702"/>
          </ns1:xfrm>
        </ns0:grpSpPr>
        <ns0:sp>
          <ns0:nvSpPr>
            <ns0:cNvPr id="183" name="Google Shape;183;p8"/>
            <ns0:cNvSpPr/>
            <ns0:nvPr/>
          </ns0:nvSpPr>
          <ns0:spPr>
            <ns1:xfrm>
              <ns1:off x="8230197" y="989953"/>
              <ns1:ext cx="3433808"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製品・サービスを絞って</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評価・選定、稟議</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4" name="Google Shape;184;p8"/>
            <ns0:cNvSpPr/>
            <ns0:nvPr/>
          </ns0:nvSpPr>
          <ns0:spPr>
            <ns1:xfrm>
              <ns1:off x="5535796" y="986270"/>
              <ns1:ext cx="30043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製品・サービスの</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候補を捜す</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5" name="Google Shape;185;p8"/>
            <ns0:cNvSpPr/>
            <ns0:nvPr/>
          </ns0:nvSpPr>
          <ns0:spPr>
            <ns1:xfrm>
              <ns1:off x="3110842" y="986269"/>
              <ns1:ext cx="2737657"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課題に気づき</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社内で検討</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6" name="Google Shape;186;p8"/>
            <ns0:cNvSpPr/>
            <ns0:nvPr/>
          </ns0:nvSpPr>
          <ns0:spPr>
            <ns1:xfrm>
              <ns1:off x="506730" y="989953"/>
              <ns1:ext cx="291370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課題に</ns1:t>
              </ns1:r>
              <ns1:endParaRPr b="0" i="0" sz="18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気づいてない</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187" name="Google Shape;187;p8"/>
          <ns0:cNvSpPr txBox="1"/>
          <ns0:nvPr/>
        </ns0:nvSpPr>
        <ns0:spPr>
          <ns1:xfrm>
            <ns1:off x="1143946" y="2048764"/>
            <ns1:ext cx="1681804" cy="276999"/>
          </ns1:xfrm>
          <ns1:prstGeom prst="rect">
            <ns1:avLst/>
          </ns1:prstGeom>
          <ns1:noFill/>
          <ns1:ln>
            <ns1:noFill/>
          </ns1:ln>
        </ns0:spPr>
        <ns0:txBody>
          <ns1:bodyPr anchorCtr="0" anchor="ctr" bIns="45700" lIns="91425" spcFirstLastPara="1" rIns="91425" wrap="square" tIns="45700">
            <ns1:spAutoFit/>
          </ns1:bodyPr>
          <ns1:lstStyle/>
          <ns1:p>
            <ns1:pPr indent="0" lvl="8"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課題に気づかせる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8" name="Google Shape;188;p8"/>
          <ns0:cNvSpPr txBox="1"/>
          <ns0:nvPr/>
        </ns0:nvSpPr>
        <ns0:spPr>
          <ns1:xfrm>
            <ns1:off x="3218288" y="2033375"/>
            <ns1:ext cx="2270544"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課題について深く理解させ、</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解決方法を提示する</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競合よりもお客様に早く接触し、課題解決をサポートする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89" name="Google Shape;189;p8"/>
          <ns0:cNvSpPr txBox="1"/>
          <ns0:nvPr/>
        </ns0:nvSpPr>
        <ns0:spPr>
          <ns1:xfrm>
            <ns1:off x="5796755" y="2038328"/>
            <ns1:ext cx="2270400" cy="6465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数社～十数者程度の検討の候補に入り、２～３社の最終候補に残る</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0" name="Google Shape;190;p8"/>
          <ns0:cNvSpPr txBox="1"/>
          <ns0:nvPr/>
        </ns0:nvSpPr>
        <ns0:spPr>
          <ns1:xfrm>
            <ns1:off x="8803899" y="2062750"/>
            <ns1:ext cx="2270544"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２～３社の最終候補から自社を選んでもらう</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91" name="Google Shape;191;p8"/>
          <ns0:cNvCxnSpPr/>
          <ns0:nvPr/>
        </ns0:nvCxnSpPr>
        <ns0:spPr>
          <ns1:xfrm>
            <ns1:off x="7096359" y="5593513"/>
            <ns1:ext cx="248700" cy="600"/>
          </ns1:xfrm>
          <ns1:prstGeom prst="curvedConnector3">
            <ns1:avLst>
              <ns1:gd fmla="val 50000" name="adj1"/>
            </ns1:avLst>
          </ns1:prstGeom>
          <ns1:noFill/>
          <ns1:ln cap="flat" cmpd="sng" w="9525">
            <ns1:solidFill>
              <ns1:srgbClr val="3E6EC2"/>
            </ns1:solidFill>
            <ns1:prstDash val="solid"/>
            <ns1:round/>
            <ns1:headEnd len="sm" w="sm" type="none"/>
            <ns1:tailEnd len="med" w="med" type="triangle"/>
          </ns1:ln>
        </ns0:spPr>
      </ns0:cxnSp>
      <ns0:cxnSp>
        <ns0:nvCxnSpPr>
          <ns0:cNvPr id="192" name="Google Shape;192;p8"/>
          <ns0:cNvCxnSpPr/>
          <ns0:nvPr/>
        </ns0:nvCxnSpPr>
        <ns0:spPr>
          <ns1:xfrm>
            <ns1:off x="6350" y="2856187"/>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93" name="Google Shape;193;p8"/>
          <ns0:cNvSpPr/>
          <ns0:nvPr/>
        </ns0:nvSpPr>
        <ns0:spPr>
          <ns1:xfrm>
            <ns1:off x="346704" y="5044052"/>
            <ns1:ext cx="2229871" cy="1487060"/>
          </ns1:xfrm>
          <ns1:prstGeom prst="roundRect">
            <ns1:avLst>
              <ns1:gd fmla="val 3797"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pic>
        <ns0:nvPicPr>
          <ns0:cNvPr id="194" name="Google Shape;194;p8"/>
          <ns0:cNvPicPr preferRelativeResize="0"/>
          <ns0:nvPr/>
        </ns0:nvPicPr>
        <ns0:blipFill rotWithShape="1">
          <ns1:blip ns2:embed="rId3">
            <ns1:alphaModFix amt="70000"/>
          </ns1:blip>
          <ns1:srcRect b="21746" l="15360" r="8088" t="30557"/>
          <ns1:stretch/>
        </ns0:blipFill>
        <ns0:spPr>
          <ns1:xfrm>
            <ns1:off x="442931" y="5124711"/>
            <ns1:ext cx="2055611" cy="853914"/>
          </ns1:xfrm>
          <ns1:prstGeom prst="rect">
            <ns1:avLst/>
          </ns1:prstGeom>
          <ns1:noFill/>
          <ns1:ln>
            <ns1:noFill/>
          </ns1:ln>
        </ns0:spPr>
      </ns0:pic>
      <ns0:sp>
        <ns0:nvSpPr>
          <ns0:cNvPr id="195" name="Google Shape;195;p8"/>
          <ns0:cNvSpPr txBox="1"/>
          <ns0:nvPr/>
        </ns0:nvSpPr>
        <ns0:spPr>
          <ns1:xfrm>
            <ns1:off x="343102" y="5969998"/>
            <ns1:ext cx="2229871" cy="52322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リアル展示会</ns1:t>
            </ns1:r>
            <ns1:endParaRPr b="0" i="0" sz="1400" u="none" cap="none" strike="noStrike">
              <ns1:solidFill>
                <ns1:srgbClr val="000000"/>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lt1"/>
                </ns1:solidFill>
                <ns1:latin typeface="BIZ UDPGothic"/>
                <ns1:ea typeface="BIZ UDPGothic"/>
                <ns1:cs typeface="BIZ UDPGothic"/>
                <ns1:sym typeface="BIZ UDPGothic"/>
              </ns1:rPr>
              <ns1:t>オンラインイベント</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196" name="Google Shape;196;p8"/>
          <ns0:cNvGrpSpPr/>
          <ns0:nvPr/>
        </ns0:nvGrpSpPr>
        <ns0:grpSpPr>
          <ns1:xfrm>
            <ns1:off x="385337" y="3214236"/>
            <ns1:ext cx="4409943" cy="1487060"/>
            <ns1:chOff x="449135" y="2788074"/>
            <ns1:chExt cx="4409943" cy="1487060"/>
          </ns1:xfrm>
        </ns0:grpSpPr>
        <ns0:sp>
          <ns0:nvSpPr>
            <ns0:cNvPr id="197" name="Google Shape;197;p8"/>
            <ns0:cNvSpPr/>
            <ns0:nvPr/>
          </ns0:nvSpPr>
          <ns0:spPr>
            <ns1:xfrm>
              <ns1:off x="449135" y="2788074"/>
              <ns1:ext cx="4409943"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198" name="Google Shape;198;p8"/>
            <ns0:cNvSpPr txBox="1"/>
            <ns0:nvPr/>
          </ns0:nvSpPr>
          <ns0:spPr>
            <ns1:xfrm>
              <ns1:off x="2575973" y="2934680"/>
              <ns1:ext cx="2226300" cy="12006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課題に気づかせる。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課題について深く理解させる。</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競合よりもお客様に先に接触し、自社を知ってもらう。</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199" name="Google Shape;199;p8"/>
            <ns0:cNvSpPr txBox="1"/>
            <ns0:nvPr/>
          </ns0:nvSpPr>
          <ns0:spPr>
            <ns1:xfrm>
              <ns1:off x="580012" y="3830867"/>
              <ns1:ext cx="1929272"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00" name="Google Shape;200;p8"/>
            <ns0:cNvPicPr preferRelativeResize="0"/>
            <ns0:nvPr/>
          </ns0:nvPicPr>
          <ns0:blipFill rotWithShape="1">
            <ns1:blip ns2:embed="rId4">
              <ns1:alphaModFix amt="50000"/>
            </ns1:blip>
            <ns1:srcRect b="14078" l="2145" r="1766" t="19305"/>
            <ns1:stretch/>
          </ns0:blipFill>
          <ns0:spPr>
            <ns1:xfrm>
              <ns1:off x="580012" y="2904253"/>
              <ns1:ext cx="1929272" cy="913654"/>
            </ns1:xfrm>
            <ns1:prstGeom prst="rect">
              <ns1:avLst/>
            </ns1:prstGeom>
            <ns1:noFill/>
            <ns1:ln>
              <ns1:noFill/>
            </ns1:ln>
          </ns0:spPr>
        </ns0:pic>
      </ns0:grpSp>
      <ns0:grpSp>
        <ns0:nvGrpSpPr>
          <ns0:cNvPr id="201" name="Google Shape;201;p8"/>
          <ns0:cNvGrpSpPr/>
          <ns0:nvPr/>
        </ns0:nvGrpSpPr>
        <ns0:grpSpPr>
          <ns1:xfrm>
            <ns1:off x="2640191" y="5049658"/>
            <ns1:ext cx="1903211" cy="1485211"/>
            <ns1:chOff x="2703989" y="4788793"/>
            <ns1:chExt cx="1903211" cy="1485211"/>
          </ns1:xfrm>
        </ns0:grpSpPr>
        <ns0:sp>
          <ns0:nvSpPr>
            <ns0:cNvPr id="202" name="Google Shape;202;p8"/>
            <ns0:cNvSpPr/>
            <ns0:nvPr/>
          </ns0:nvSpPr>
          <ns0:spPr>
            <ns1:xfrm>
              <ns1:off x="2703989" y="4788793"/>
              <ns1:ext cx="1903211"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Webサイト</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Content Marketing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3" name="Google Shape;203;p8"/>
            <ns0:cNvSpPr/>
            <ns0:nvPr/>
          </ns0:nvSpPr>
          <ns0:spPr>
            <ns1:xfrm>
              <ns1:off x="2703989" y="5305877"/>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Social Media Advertising</ns1:t>
              </ns1:r>
              <ns1:endParaRPr b="0" i="0" sz="1200" u="none" cap="none" strike="noStrike">
                <ns1:solidFill>
                  <ns1:schemeClr val="lt1"/>
                </ns1:solidFill>
                <ns1:latin typeface="BIZ UDPGothic"/>
                <ns1:ea typeface="BIZ UDPGothic"/>
                <ns1:cs typeface="BIZ UDPGothic"/>
                <ns1:sym typeface="BIZ UDPGothic"/>
              </ns1:endParaRPr>
            </ns1:p>
          </ns0:txBody>
        </ns0:sp>
        <ns0:sp>
          <ns0:nvSpPr>
            <ns0:cNvPr id="204" name="Google Shape;204;p8"/>
            <ns0:cNvSpPr/>
            <ns0:nvPr/>
          </ns0:nvSpPr>
          <ns0:spPr>
            <ns1:xfrm>
              <ns1:off x="2703989" y="5822961"/>
              <ns1:ext cx="1899609" cy="451043"/>
            </ns1:xfrm>
            <ns1:prstGeom prst="roundRect">
              <ns1:avLst>
                <ns1:gd fmla="val 5942" name="adj"/>
              </ns1:avLst>
            </ns1:prstGeom>
            <ns1:solidFill>
              <ns1:srgbClr val="4F7CE6"/>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Downloadable Materials</ns1:t>
              </ns1:r>
              <ns1:endParaRPr b="0" i="0" sz="1200" u="none" cap="none" strike="noStrike">
                <ns1:solidFill>
                  <ns1:schemeClr val="lt1"/>
                </ns1:solidFill>
                <ns1:latin typeface="BIZ UDPGothic"/>
                <ns1:ea typeface="BIZ UDPGothic"/>
                <ns1:cs typeface="BIZ UDPGothic"/>
                <ns1:sym typeface="BIZ UDPGothic"/>
              </ns1:endParaRPr>
            </ns1:p>
          </ns0:txBody>
        </ns0:sp>
      </ns0:grpSp>
      <ns0:sp>
        <ns0:nvSpPr>
          <ns0:cNvPr id="205" name="Google Shape;205;p8"/>
          <ns0:cNvSpPr/>
          <ns0:nvPr/>
        </ns0:nvSpPr>
        <ns0:spPr>
          <ns1:xfrm>
            <ns1:off x="5204540" y="5048733"/>
            <ns1:ext cx="4107840" cy="1487060"/>
          </ns1:xfrm>
          <ns1:prstGeom prst="roundRect">
            <ns1:avLst>
              <ns1:gd fmla="val 5942" name="adj"/>
            </ns1:avLst>
          </ns1:prstGeom>
          <ns1:solidFill>
            <ns1:schemeClr val="accent4"/>
          </ns1:solidFill>
          <ns1:ln cap="flat" cmpd="sng" w="50800">
            <ns1:solidFill>
              <ns1:srgbClr val="FFC000"/>
            </ns1:solidFill>
            <ns1:prstDash val="solid"/>
            <ns1:round/>
            <ns1:headEnd len="sm" w="sm" type="none"/>
            <ns1:tailEnd len="sm" w="sm" type="none"/>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06" name="Google Shape;206;p8"/>
          <ns0:cNvSpPr txBox="1"/>
          <ns0:nvPr/>
        </ns0:nvSpPr>
        <ns0:spPr>
          <ns1:xfrm>
            <ns1:off x="6006076" y="5122907"/>
            <ns1:ext cx="242938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accent5"/>
                </ns1:solidFill>
                <ns1:latin typeface="BIZ UDPGothic"/>
                <ns1:ea typeface="BIZ UDPGothic"/>
                <ns1:cs typeface="BIZ UDPGothic"/>
                <ns1:sym typeface="BIZ UDPGothic"/>
              </ns1:rPr>
              <ns1:t>Webinar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07" name="Google Shape;207;p8"/>
          <ns0:cNvSpPr txBox="1"/>
          <ns0:nvPr/>
        </ns0:nvSpPr>
        <ns0:spPr>
          <ns1:xfrm>
            <ns1:off x="5475500" y="5517317"/>
            <ns1:ext cx="3672000" cy="9390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Deepen understanding of challenges.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Also provide competitive comparison information and information about our products.</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75000"/>
              </ns1:lnSpc>
              <ns1:spcBef>
                <ns1:spcPts val="0"/>
              </ns1:spcBef>
              <ns1:spcAft>
                <ns1:spcPts val="0"/>
              </ns1:spcAft>
              <ns1:buClr>
                <ns1:srgbClr val="000000"/>
              </ns1:buClr>
              <ns1:buSzPts val="1200"/>
              <ns1:buFont typeface="Arial"/>
              <ns1:buNone/>
            </ns1:pPr>
            <ns1:r>
              <ns1:t/>
            </ns1:r>
            <ns1:endParaRPr b="0" i="0" sz="12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33333"/>
              </ns1:lnSpc>
              <ns1:spcBef>
                <ns1:spcPts val="0"/>
              </ns1:spcBef>
              <ns1:spcAft>
                <ns1:spcPts val="0"/>
              </ns1:spcAft>
              <ns1:buClr>
                <ns1:srgbClr val="000000"/>
              </ns1:buClr>
              <ns1:buSzPts val="1200"/>
              <ns1:buFont typeface="Arial"/>
              <ns1:buNone/>
            </ns1:pPr>
            <ns1:r>
              <ns1:rPr b="0" i="0" lang="ja-JP" sz="1200" u="none" cap="none" strike="noStrike">
                <ns1:solidFill>
                  <ns1:schemeClr val="lt1"/>
                </ns1:solidFill>
                <ns1:latin typeface="BIZ UDPGothic"/>
                <ns1:ea typeface="BIZ UDPGothic"/>
                <ns1:cs typeface="BIZ UDPGothic"/>
                <ns1:sym typeface="BIZ UDPGothic"/>
              </ns1:rPr>
              <ns1:t>For nurturing existing leads.</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208" name="Google Shape;208;p8"/>
          <ns0:cNvCxnSpPr>
            <ns1:stCxn id="202" idx="3"/>
            <ns1:endCxn id="204" idx="3"/>
          </ns0:cNvCxnSpPr>
          <ns0:nvPr/>
        </ns0:nvCxnSpPr>
        <ns0:spPr>
          <ns1:xfrm flipH="1">
            <ns1:off x="4539802" y="5275180"/>
            <ns1:ext cx="3600" cy="1034100"/>
          </ns1:xfrm>
          <ns1:prstGeom prst="bentConnector3">
            <ns1:avLst>
              <ns1:gd fmla="val -3987222" name="adj1"/>
            </ns1:avLst>
          </ns1:prstGeom>
          <ns1:noFill/>
          <ns1:ln cap="flat" cmpd="sng" w="25400">
            <ns1:solidFill>
              <ns1:srgbClr val="3E6EC2"/>
            </ns1:solidFill>
            <ns1:prstDash val="solid"/>
            <ns1:round/>
            <ns1:headEnd len="sm" w="sm" type="none"/>
            <ns1:tailEnd len="sm" w="sm" type="none"/>
          </ns1:ln>
        </ns0:spPr>
      </ns0:cxnSp>
      <ns0:cxnSp>
        <ns0:nvCxnSpPr>
          <ns0:cNvPr id="209" name="Google Shape;209;p8"/>
          <ns0:cNvCxnSpPr>
            <ns1:stCxn id="203" idx="3"/>
            <ns1:endCxn id="205" idx="1"/>
          </ns0:cNvCxnSpPr>
          <ns0:nvPr/>
        </ns0:nvCxnSpPr>
        <ns0:spPr>
          <ns1:xfrm>
            <ns1:off x="4539800" y="5792264"/>
            <ns1:ext cx="664800" cy="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0" name="Google Shape;210;p8"/>
          <ns0:cNvSpPr/>
          <ns0:nvPr/>
        </ns0:nvSpPr>
        <ns0:spPr>
          <ns1:xfrm>
            <ns1:off x="9616466" y="5049095"/>
            <ns1:ext cx="2226269" cy="1487060"/>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1" name="Google Shape;211;p8"/>
          <ns0:cNvSpPr txBox="1"/>
          <ns0:nvPr/>
        </ns0:nvSpPr>
        <ns0:spPr>
          <ns1:xfrm>
            <ns1:off x="9612864" y="6145164"/>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12" name="Google Shape;212;p8"/>
          <ns0:cNvPicPr preferRelativeResize="0"/>
          <ns0:nvPr/>
        </ns0:nvPicPr>
        <ns0:blipFill rotWithShape="1">
          <ns1:blip ns2:embed="rId5">
            <ns1:alphaModFix amt="70000"/>
          </ns1:blip>
          <ns1:srcRect b="21897" l="0" r="0" t="0"/>
          <ns1:stretch/>
        </ns0:blipFill>
        <ns0:spPr>
          <ns1:xfrm>
            <ns1:off x="9735295" y="5128702"/>
            <ns1:ext cx="1991588" cy="965758"/>
          </ns1:xfrm>
          <ns1:prstGeom prst="rect">
            <ns1:avLst/>
          </ns1:prstGeom>
          <ns1:noFill/>
          <ns1:ln>
            <ns1:noFill/>
          </ns1:ln>
        </ns0:spPr>
      </ns0:pic>
      <ns0:cxnSp>
        <ns0:nvCxnSpPr>
          <ns0:cNvPr id="213" name="Google Shape;213;p8"/>
          <ns0:cNvCxnSpPr>
            <ns1:stCxn id="205" idx="3"/>
            <ns1:endCxn id="210" idx="1"/>
          </ns0:cNvCxnSpPr>
          <ns0:nvPr/>
        </ns0:nvCxnSpPr>
        <ns0:spPr>
          <ns1:xfrm>
            <ns1:off x="9312380" y="5792263"/>
            <ns1:ext cx="304200" cy="3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4" name="Google Shape;214;p8"/>
          <ns0:cNvCxnSpPr>
            <ns1:stCxn id="197" idx="3"/>
            <ns1:endCxn id="215" idx="1"/>
          </ns0:cNvCxnSpPr>
          <ns0:nvPr/>
        </ns0:nvCxnSpPr>
        <ns0:spPr>
          <ns1:xfrm flipH="1" rot="10800000">
            <ns1:off x="4795280" y="3955666"/>
            <ns1:ext cx="407400" cy="210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16" name="Google Shape;216;p8"/>
          <ns0:cNvCxnSpPr/>
          <ns0:nvPr/>
        </ns0:nvCxnSpPr>
        <ns0:spPr>
          <ns1:xfrm flipH="1" rot="10800000">
            <ns1:off x="8952699" y="3955724"/>
            <ns1:ext cx="651300" cy="2100"/>
          </ns1:xfrm>
          <ns1:prstGeom prst="straightConnector1">
            <ns1:avLst/>
          </ns1:prstGeom>
          <ns1:noFill/>
          <ns1:ln cap="flat" cmpd="sng" w="25400">
            <ns1:solidFill>
              <ns1:srgbClr val="3E6EC2"/>
            </ns1:solidFill>
            <ns1:prstDash val="solid"/>
            <ns1:round/>
            <ns1:headEnd len="sm" w="sm" type="none"/>
            <ns1:tailEnd len="lg" w="lg" type="stealth"/>
          </ns1:ln>
        </ns0:spPr>
      </ns0:cxnSp>
      <ns0:sp>
        <ns0:nvSpPr>
          <ns0:cNvPr id="215" name="Google Shape;215;p8"/>
          <ns0:cNvSpPr/>
          <ns0:nvPr/>
        </ns0:nvSpPr>
        <ns0:spPr>
          <ns1:xfrm>
            <ns1:off x="5202738" y="2996213"/>
            <ns1:ext cx="4107839" cy="1919023"/>
          </ns1:xfrm>
          <ns1:prstGeom prst="roundRect">
            <ns1:avLst>
              <ns1:gd fmla="val 3797" name="adj"/>
            </ns1:avLst>
          </ns1:prstGeom>
          <ns1:solidFill>
            <ns1:schemeClr val="accent5"/>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17" name="Google Shape;217;p8"/>
          <ns0:cNvSpPr txBox="1"/>
          <ns0:nvPr/>
        </ns0:nvSpPr>
        <ns0:spPr>
          <ns1:xfrm>
            <ns1:off x="5213372" y="3048196"/>
            <ns1:ext cx="3328437" cy="40011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accent4"/>
                </ns1:solidFill>
                <ns1:latin typeface="BIZ UDPGothic"/>
                <ns1:ea typeface="BIZ UDPGothic"/>
                <ns1:cs typeface="BIZ UDPGothic"/>
                <ns1:sym typeface="BIZ UDPGothic"/>
              </ns1:rPr>
              <ns1:t>Utilization of Webinar Content</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8" name="Google Shape;218;p8"/>
          <ns0:cNvSpPr txBox="1"/>
          <ns0:nvPr/>
        </ns0:nvSpPr>
        <ns0:spPr>
          <ns1:xfrm>
            <ns1:off x="5247672" y="3466627"/>
            <ns1:ext cx="2532757"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When hosting a webinar,</ns1:t>
            </ns1:r>
            <ns1:endParaRPr b="1"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a lot of content is generated.</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19" name="Google Shape;219;p8"/>
          <ns0:cNvSpPr txBox="1"/>
          <ns0:nvPr/>
        </ns0:nvSpPr>
        <ns0:spPr>
          <ns1:xfrm>
            <ns1:off x="5262368" y="3976487"/>
            <ns1:ext cx="3328500" cy="923289"/>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materials → White Paper</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video → YouTube, Social Media</ns1:t>
            </ns1:r>
            <ns1:endParaRPr b="0" i="0" sz="12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50000"/>
              </ns1:lnSpc>
              <ns1:spcBef>
                <ns1:spcPts val="0"/>
              </ns1:spcBef>
              <ns1:spcAft>
                <ns1:spcPts val="0"/>
              </ns1:spcAft>
              <ns1:buClr>
                <ns1:srgbClr val="000000"/>
              </ns1:buClr>
              <ns1:buSzPts val="1200"/>
              <ns1:buFont typeface="Arial"/>
              <ns1:buNone/>
            </ns1:pPr>
            <ns1:r>
              <ns1:rPr b="0" i="0" lang="ja-JP" sz="1200" u="none" cap="none" strike="noStrike">
                <ns1:solidFill>
                  <ns1:schemeClr val="accent4"/>
                </ns1:solidFill>
                <ns1:latin typeface="BIZ UDPGothic"/>
                <ns1:ea typeface="BIZ UDPGothic"/>
                <ns1:cs typeface="BIZ UDPGothic"/>
                <ns1:sym typeface="BIZ UDPGothic"/>
              </ns1:rPr>
              <ns1:t>● Presentation content → SEO articles, blogs</ns1:t>
            </ns1:r>
            <ns1:endParaRPr b="0" i="0" sz="1400" u="none" cap="none" strike="noStrike">
              <ns1:solidFill>
                <ns1:srgbClr val="000000"/>
              </ns1:solidFill>
              <ns1:latin typeface="BIZ UDPGothic"/>
              <ns1:ea typeface="BIZ UDPGothic"/>
              <ns1:cs typeface="BIZ UDPGothic"/>
              <ns1:sym typeface="BIZ UDPGothic"/>
            </ns1:endParaRPr>
          </ns1:p>
        </ns0:txBody>
      </ns0:sp>
      <ns0:grpSp>
        <ns0:nvGrpSpPr>
          <ns0:cNvPr id="220" name="Google Shape;220;p8"/>
          <ns0:cNvGrpSpPr/>
          <ns0:nvPr/>
        </ns0:nvGrpSpPr>
        <ns0:grpSpPr>
          <ns1:xfrm>
            <ns1:off x="4942274" y="3955724"/>
            <ns1:ext cx="260465" cy="1521676"/>
            <ns1:chOff x="5006072" y="3702632"/>
            <ns1:chExt cx="260465" cy="1521676"/>
          </ns1:xfrm>
        </ns0:grpSpPr>
        <ns0:cxnSp>
          <ns0:nvCxnSpPr>
            <ns0:cNvPr id="221" name="Google Shape;221;p8"/>
            <ns0:cNvCxnSpPr/>
            <ns0:nvPr/>
          </ns0:nvCxnSpPr>
          <ns0:spPr>
            <ns1:xfrm>
              <ns1:off x="5006072" y="5224308"/>
              <ns1:ext cx="260465" cy="0"/>
            </ns1:xfrm>
            <ns1:prstGeom prst="straightConnector1">
              <ns1:avLst/>
            </ns1:prstGeom>
            <ns1:noFill/>
            <ns1:ln cap="flat" cmpd="sng" w="25400">
              <ns1:solidFill>
                <ns1:srgbClr val="3E6EC2"/>
              </ns1:solidFill>
              <ns1:prstDash val="solid"/>
              <ns1:round/>
              <ns1:headEnd len="sm" w="sm" type="none"/>
              <ns1:tailEnd len="lg" w="lg" type="stealth"/>
            </ns1:ln>
          </ns0:spPr>
        </ns0:cxnSp>
        <ns0:cxnSp>
          <ns0:nvCxnSpPr>
            <ns0:cNvPr id="222" name="Google Shape;222;p8"/>
            <ns0:cNvCxnSpPr/>
            <ns0:nvPr/>
          </ns0:nvCxnSpPr>
          <ns0:spPr>
            <ns1:xfrm>
              <ns1:off x="5006072" y="3702632"/>
              <ns1:ext cx="0" cy="1521676"/>
            </ns1:xfrm>
            <ns1:prstGeom prst="straightConnector1">
              <ns1:avLst/>
            </ns1:prstGeom>
            <ns1:noFill/>
            <ns1:ln cap="flat" cmpd="sng" w="22225">
              <ns1:solidFill>
                <ns1:srgbClr val="3E6EC2"/>
              </ns1:solidFill>
              <ns1:prstDash val="solid"/>
              <ns1:round/>
              <ns1:headEnd len="sm" w="sm" type="none"/>
              <ns1:tailEnd len="sm" w="sm" type="none"/>
            </ns1:ln>
          </ns0:spPr>
        </ns0:cxnSp>
      </ns0:grpSp>
      <ns0:pic>
        <ns0:nvPicPr>
          <ns0:cNvPr id="223" name="Google Shape;223;p8"/>
          <ns0:cNvPicPr preferRelativeResize="0"/>
          <ns0:nvPr/>
        </ns0:nvPicPr>
        <ns0:blipFill rotWithShape="1">
          <ns1:blip ns2:embed="rId6">
            <ns1:alphaModFix/>
          </ns1:blip>
          <ns1:srcRect b="0" l="0" r="0" t="0"/>
          <ns1:stretch/>
        </ns0:blipFill>
        <ns0:spPr>
          <ns1:xfrm rot="1045917">
            <ns1:off x="8327531" y="3731679"/>
            <ns1:ext cx="557179" cy="932559"/>
          </ns1:xfrm>
          <ns1:prstGeom prst="rect">
            <ns1:avLst/>
          </ns1:prstGeom>
          <ns1:noFill/>
          <ns1:ln>
            <ns1:noFill/>
          </ns1:ln>
        </ns0:spPr>
      </ns0:pic>
      <ns0:pic>
        <ns0:nvPicPr>
          <ns0:cNvPr id="224" name="Google Shape;224;p8"/>
          <ns0:cNvPicPr preferRelativeResize="0"/>
          <ns0:nvPr/>
        </ns0:nvPicPr>
        <ns0:blipFill rotWithShape="1">
          <ns1:blip ns2:embed="rId7">
            <ns1:alphaModFix/>
          </ns1:blip>
          <ns1:srcRect b="0" l="0" r="0" t="0"/>
          <ns1:stretch/>
        </ns0:blipFill>
        <ns0:spPr>
          <ns1:xfrm>
            <ns1:off x="7846564" y="3894734"/>
            <ns1:ext cx="748751" cy="421797"/>
          </ns1:xfrm>
          <ns1:prstGeom prst="rect">
            <ns1:avLst/>
          </ns1:prstGeom>
          <ns1:solidFill>
            <ns1:schemeClr val="lt1"/>
          </ns1:solidFill>
          <ns1:ln>
            <ns1:noFill/>
          </ns1:ln>
          <ns1:effectLst>
            <ns1:outerShdw blurRad="50800" rotWithShape="0" algn="t" dir="5400000" dist="38100">
              <ns1:srgbClr val="000000">
                <ns1:alpha val="40000"/>
              </ns1:srgbClr>
            </ns1:outerShdw>
          </ns1:effectLst>
        </ns0:spPr>
      </ns0:pic>
      <ns0:sp>
        <ns0:nvSpPr>
          <ns0:cNvPr id="225" name="Google Shape;225;p8"/>
          <ns0:cNvSpPr/>
          <ns0:nvPr/>
        </ns0:nvSpPr>
        <ns0:spPr>
          <ns1:xfrm>
            <ns1:off x="9616466" y="2996213"/>
            <ns1:ext cx="2226269" cy="1904848"/>
          </ns1:xfrm>
          <ns1:prstGeom prst="roundRect">
            <ns1:avLst>
              <ns1:gd fmla="val 3797" name="adj"/>
            </ns1:avLst>
          </ns1:prstGeom>
          <ns1:solidFill>
            <ns1:srgbClr val="D8E2F3"/>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t/>
            </ns1:r>
            <ns1:endParaRPr b="0" i="0" sz="1400" u="none" cap="none" strike="noStrike">
              <ns1:solidFill>
                <ns1:schemeClr val="lt1"/>
              </ns1:solidFill>
              <ns1:latin typeface="Arial"/>
              <ns1:ea typeface="Arial"/>
              <ns1:cs typeface="Arial"/>
              <ns1:sym typeface="Arial"/>
            </ns1:endParaRPr>
          </ns1:p>
        </ns0:txBody>
      </ns0:sp>
      <ns0:sp>
        <ns0:nvSpPr>
          <ns0:cNvPr id="226" name="Google Shape;226;p8"/>
          <ns0:cNvSpPr txBox="1"/>
          <ns0:nvPr/>
        </ns0:nvSpPr>
        <ns0:spPr>
          <ns1:xfrm>
            <ns1:off x="9612864" y="4322292"/>
            <ns1:ext cx="2229871" cy="30777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1" i="0" lang="ja-JP" sz="1400" u="none" cap="none" strike="noStrike">
                <ns1:solidFill>
                  <ns1:schemeClr val="accent4"/>
                </ns1:solidFill>
                <ns1:latin typeface="BIZ UDPGothic"/>
                <ns1:ea typeface="BIZ UDPGothic"/>
                <ns1:cs typeface="BIZ UDPGothic"/>
                <ns1:sym typeface="BIZ UDPGothic"/>
              </ns1:rPr>
              <ns1:t>Field Sales</ns1:t>
            </ns1:r>
            <ns1:endParaRPr b="0" i="0" sz="1400" u="none" cap="none" strike="noStrike">
              <ns1:solidFill>
                <ns1:srgbClr val="000000"/>
              </ns1:solidFill>
              <ns1:latin typeface="BIZ UDPGothic"/>
              <ns1:ea typeface="BIZ UDPGothic"/>
              <ns1:cs typeface="BIZ UDPGothic"/>
              <ns1:sym typeface="BIZ UDPGothic"/>
            </ns1:endParaRPr>
          </ns1:p>
        </ns0:txBody>
      </ns0:sp>
      <ns0:pic>
        <ns0:nvPicPr>
          <ns0:cNvPr id="227" name="Google Shape;227;p8"/>
          <ns0:cNvPicPr preferRelativeResize="0"/>
          <ns0:nvPr/>
        </ns0:nvPicPr>
        <ns0:blipFill rotWithShape="1">
          <ns1:blip ns2:embed="rId5">
            <ns1:alphaModFix amt="70000"/>
          </ns1:blip>
          <ns1:srcRect b="21897" l="0" r="0" t="0"/>
          <ns1:stretch/>
        </ns0:blipFill>
        <ns0:spPr>
          <ns1:xfrm>
            <ns1:off x="9735295" y="3305830"/>
            <ns1:ext cx="1991588" cy="965758"/>
          </ns1:xfrm>
          <ns1:prstGeom prst="rect">
            <ns1:avLst/>
          </ns1:prstGeom>
          <ns1:noFill/>
          <ns1:ln>
            <ns1:noFill/>
          </ns1:ln>
        </ns0:spPr>
      </ns0:pic>
      <ns0:cxnSp>
        <ns0:nvCxnSpPr>
          <ns0:cNvPr id="228" name="Google Shape;228;p8"/>
          <ns0:cNvCxnSpPr/>
          <ns0:nvPr/>
        </ns0:nvCxnSpPr>
        <ns0:spPr>
          <ns1:xfrm rot="10800000">
            <ns1:off x="7258460" y="4867120"/>
            <ns1:ext cx="0" cy="148957"/>
          </ns1:xfrm>
          <ns1:prstGeom prst="straightConnector1">
            <ns1:avLst/>
          </ns1:prstGeom>
          <ns1:noFill/>
          <ns1:ln cap="flat" cmpd="sng" w="25400">
            <ns1:solidFill>
              <ns1:srgbClr val="3E6EC2"/>
            </ns1:solidFill>
            <ns1:prstDash val="solid"/>
            <ns1:round/>
            <ns1:headEnd len="sm" w="sm" type="none"/>
            <ns1:tailEnd len="lg" w="lg" type="stealth"/>
          </ns1:ln>
        </ns0:spPr>
      </ns0:cxnSp>
      <ns0:grpSp>
        <ns0:nvGrpSpPr>
          <ns0:cNvPr id="229" name="Google Shape;229;p8"/>
          <ns0:cNvGrpSpPr/>
          <ns0:nvPr/>
        </ns0:nvGrpSpPr>
        <ns0:grpSpPr>
          <ns1:xfrm>
            <ns1:off x="527995" y="740399"/>
            <ns1:ext cx="11157275" cy="392621"/>
            <ns1:chOff x="506730" y="986269"/>
            <ns1:chExt cx="8033423" cy="777702"/>
          </ns1:xfrm>
        </ns0:grpSpPr>
        <ns0:sp>
          <ns0:nvSpPr>
            <ns0:cNvPr id="230" name="Google Shape;230;p8"/>
            <ns0:cNvSpPr/>
            <ns0:nvPr/>
          </ns0:nvSpPr>
          <ns0:spPr>
            <ns1:xfrm>
              <ns1:off x="6951412" y="986271"/>
              <ns1:ext cx="1588741"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Proposal and order</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1" name="Google Shape;231;p8"/>
            <ns0:cNvSpPr/>
            <ns0:nvPr/>
          </ns0:nvSpPr>
          <ns0:spPr>
            <ns1:xfrm>
              <ns1:off x="3538345" y="986269"/>
              <ns1:ext cx="3307385"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Nurturing</ns1:t>
              </ns1:r>
              <ns1:endParaRPr b="0" i="0" sz="1400" u="none" cap="none" strike="noStrike">
                <ns1:solidFill>
                  <ns1:srgbClr val="000000"/>
                </ns1:solidFill>
                <ns1:latin typeface="BIZ UDPGothic"/>
                <ns1:ea typeface="BIZ UDPGothic"/>
                <ns1:cs typeface="BIZ UDPGothic"/>
                <ns1:sym typeface="BIZ UDPGothic"/>
              </ns1:endParaRPr>
            </ns1:p>
          </ns0:txBody>
        </ns0:sp>
        <ns0:sp>
          <ns0:nvSpPr>
            <ns0:cNvPr id="232" name="Google Shape;232;p8"/>
            <ns0:cNvSpPr/>
            <ns0:nvPr/>
          </ns0:nvSpPr>
          <ns0:spPr>
            <ns1:xfrm>
              <ns1:off x="506730" y="989953"/>
              <ns1:ext cx="2958386" cy="774018"/>
            </ns1:xfrm>
            <ns1:prstGeom prst="chevron">
              <ns1:avLst>
                <ns1:gd fmla="val 46135" name="adj"/>
              </ns1:avLst>
            </ns1:prstGeom>
            <ns1:gradFill>
              <ns1:gsLst>
                <ns1:gs pos="0">
                  <ns1:srgbClr val="88A8EF"/>
                </ns1:gs>
                <ns1:gs pos="100000">
                  <ns1:srgbClr val="4F7CE6"/>
                </ns1:gs>
              </ns1:gsLst>
              <ns1:lin ang="0" scaled="0"/>
            </ns1:gra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lt1"/>
                  </ns1:solidFill>
                  <ns1:latin typeface="BIZ UDPGothic"/>
                  <ns1:ea typeface="BIZ UDPGothic"/>
                  <ns1:cs typeface="BIZ UDPGothic"/>
                  <ns1:sym typeface="BIZ UDPGothic"/>
                </ns1:rPr>
                <ns1:t>Lead acquisition</ns1:t>
              </ns1:r>
              <ns1:endParaRPr b="0" i="0" sz="1800" u="none" cap="none" strike="noStrike">
                <ns1:solidFill>
                  <ns1:schemeClr val="lt1"/>
                </ns1:solidFill>
                <ns1:latin typeface="BIZ UDPGothic"/>
                <ns1:ea typeface="BIZ UDPGothic"/>
                <ns1:cs typeface="BIZ UDPGothic"/>
                <ns1:sym typeface="BIZ UDPGothic"/>
              </ns1:endParaRPr>
            </ns1:p>
          </ns0:txBody>
        </ns0:sp>
      </ns0:grpSp>
      <ns0:sp>
        <ns0:nvSpPr>
          <ns0:cNvPr id="233" name="Google Shape;233;p8"/>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34" name="Google Shape;234;p8"/>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9.xml><?xml version="1.0" encoding="utf-8"?>
<ns0:sld xmlns:ns0="http://schemas.openxmlformats.org/presentationml/2006/main" xmlns:ns1="http://schemas.openxmlformats.org/drawingml/2006/main" xmlns:ns2="http://schemas.openxmlformats.org/officeDocument/2006/relationships">
  <ns0:cSld>
    <ns0:spTree>
      <ns0:nvGrpSpPr>
        <ns0:cNvPr id="239" name="Shape 239"/>
        <ns0:cNvGrpSpPr/>
        <ns0:nvPr/>
      </ns0:nvGrpSpPr>
      <ns0:grpSpPr>
        <ns1:xfrm>
          <ns1:off x="0" y="0"/>
          <ns1:ext cx="0" cy="0"/>
          <ns1:chOff x="0" y="0"/>
          <ns1:chExt cx="0" cy="0"/>
        </ns1:xfrm>
      </ns0:grpSpPr>
      <ns0:sp>
        <ns0:nvSpPr>
          <ns0:cNvPr id="240" name="Google Shape;240;p9"/>
          <ns0:cNvSpPr txBox="1"/>
          <ns0:nvPr/>
        </ns0:nvSpPr>
        <ns0:spPr>
          <ns1:xfrm>
            <ns1:off x="525996" y="121582"/>
            <ns1:ext cx="7463549" cy="586088"/>
          </ns1:xfrm>
          <ns1:prstGeom prst="rect">
            <ns1:avLst/>
          </ns1:prstGeom>
          <ns1:noFill/>
          <ns1:ln>
            <ns1:noFill/>
          </ns1:ln>
        </ns0:spPr>
        <ns0:txBody>
          <ns1:bodyPr anchorCtr="0" anchor="t"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Positioning of Webinars in Lead Acquisition</ns1:t>
            </ns1:r>
            <ns1:endParaRPr b="0" i="0" sz="1400" u="none" cap="none" strike="noStrike">
              <ns1:solidFill>
                <ns1:srgbClr val="000000"/>
              </ns1:solidFill>
              <ns1:latin typeface="Arial"/>
              <ns1:ea typeface="Arial"/>
              <ns1:cs typeface="Arial"/>
              <ns1:sym typeface="Arial"/>
            </ns1:endParaRPr>
          </ns1:p>
        </ns0:txBody>
      </ns0:sp>
      <ns0:cxnSp>
        <ns0:nvCxnSpPr>
          <ns0:cNvPr id="241" name="Google Shape;241;p9"/>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242" name="Google Shape;242;p9"/>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243" name="Google Shape;243;p9"/>
          <ns0:cNvSpPr txBox="1"/>
          <ns0:nvPr/>
        </ns0:nvSpPr>
        <ns0:spPr>
          <ns1:xfrm>
            <ns1:off x="10442876" y="254124"/>
            <ns1:ext cx="1542600"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planning</ns1:t>
            </ns1:r>
            <ns1:endParaRPr b="0" i="0" sz="1200" u="none" cap="none" strike="noStrike">
              <ns1:solidFill>
                <ns1:srgbClr val="163F9B"/>
              </ns1:solidFill>
              <ns1:latin typeface="BIZ UDPGothic"/>
              <ns1:ea typeface="BIZ UDPGothic"/>
              <ns1:cs typeface="BIZ UDPGothic"/>
              <ns1:sym typeface="BIZ UDPGothic"/>
            </ns1:endParaRPr>
          </ns1:p>
        </ns0:txBody>
      </ns0:sp>
      <ns0:sp>
        <ns0:nvSpPr>
          <ns0:cNvPr id="244" name="Google Shape;244;p9"/>
          <ns0:cNvSpPr/>
          <ns0:nvPr/>
        </ns0:nvSpPr>
        <ns0:spPr>
          <ns1:xfrm>
            <ns1:off x="601254" y="866085"/>
            <ns1:ext cx="11101269" cy="5524185"/>
          </ns1:xfrm>
          <ns1:prstGeom prst="rect">
            <ns1:avLst/>
          </ns1:prstGeom>
          <ns1:solidFill>
            <ns1:srgbClr val="D8E2F3"/>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5" name="Google Shape;245;p9"/>
          <ns0:cNvSpPr/>
          <ns0:nvPr/>
        </ns0:nvSpPr>
        <ns0:spPr>
          <ns1:xfrm>
            <ns1:off x="180520" y="755229"/>
            <ns1:ext cx="322492" cy="5635042"/>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6" name="Google Shape;246;p9"/>
          <ns0:cNvSpPr/>
          <ns0:nvPr/>
        </ns0:nvSpPr>
        <ns0:spPr>
          <ns1:xfrm rot="5400000">
            <ns1:off x="8867350" y="3592998"/>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7" name="Google Shape;247;p9"/>
          <ns0:cNvSpPr txBox="1"/>
          <ns0:nvPr/>
        </ns0:nvSpPr>
        <ns0:spPr>
          <ns1:xfrm>
            <ns1:off x="601254" y="86608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Cost per Lead</ns1:t>
            </ns1:r>
            <ns1:endParaRPr b="0" i="0" sz="1400" u="none" cap="none" strike="noStrike">
              <ns1:solidFill>
                <ns1:srgbClr val="102F74"/>
              </ns1:solidFill>
              <ns1:latin typeface="Arial"/>
              <ns1:ea typeface="Arial"/>
              <ns1:cs typeface="Arial"/>
              <ns1:sym typeface="Arial"/>
            </ns1:endParaRPr>
          </ns1:p>
        </ns0:txBody>
      </ns0:sp>
      <ns0:sp>
        <ns0:nvSpPr>
          <ns0:cNvPr id="248" name="Google Shape;248;p9"/>
          <ns0:cNvSpPr/>
          <ns0:nvPr/>
        </ns0:nvSpPr>
        <ns0:spPr>
          <ns1:xfrm rot="-5400000">
            <ns1:off x="3116454" y="3592997"/>
            <ns1:ext cx="322492" cy="5549376"/>
          </ns1:xfrm>
          <ns1:prstGeom prst="upArrow">
            <ns1:avLst>
              <ns1:gd fmla="val 50000" name="adj1"/>
              <ns1:gd fmla="val 50000" name="adj2"/>
            </ns1:avLst>
          </ns1:prstGeom>
          <ns1:solidFill>
            <ns1:schemeClr val="accent1"/>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49" name="Google Shape;249;p9"/>
          <ns0:cNvSpPr txBox="1"/>
          <ns0:nvPr/>
        </ns0:nvSpPr>
        <ns0:spPr>
          <ns1:xfrm>
            <ns1:off x="5221117" y="5894255"/>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Interest</ns1:t>
            </ns1:r>
            <ns1:endParaRPr b="0" i="0" sz="1400" u="none" cap="none" strike="noStrike">
              <ns1:solidFill>
                <ns1:srgbClr val="102F74"/>
              </ns1:solidFill>
              <ns1:latin typeface="Arial"/>
              <ns1:ea typeface="Arial"/>
              <ns1:cs typeface="Arial"/>
              <ns1:sym typeface="Arial"/>
            </ns1:endParaRPr>
          </ns1:p>
        </ns0:txBody>
      </ns0:sp>
      <ns0:sp>
        <ns0:nvSpPr>
          <ns0:cNvPr id="250" name="Google Shape;250;p9"/>
          <ns0:cNvSpPr txBox="1"/>
          <ns0:nvPr/>
        </ns0:nvSpPr>
        <ns0:spPr>
          <ns1:xfrm>
            <ns1:off x="749648"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Low</ns1:t>
            </ns1:r>
            <ns1:endParaRPr b="0" i="0" sz="1400" u="none" cap="none" strike="noStrike">
              <ns1:solidFill>
                <ns1:srgbClr val="102F74"/>
              </ns1:solidFill>
              <ns1:latin typeface="Arial"/>
              <ns1:ea typeface="Arial"/>
              <ns1:cs typeface="Arial"/>
              <ns1:sym typeface="Arial"/>
            </ns1:endParaRPr>
          </ns1:p>
        </ns0:txBody>
      </ns0:sp>
      <ns0:sp>
        <ns0:nvSpPr>
          <ns0:cNvPr id="251" name="Google Shape;251;p9"/>
          <ns0:cNvSpPr txBox="1"/>
          <ns0:nvPr/>
        </ns0:nvSpPr>
        <ns0:spPr>
          <ns1:xfrm>
            <ns1:off x="10677505" y="5894255"/>
            <ns1:ext cx="82125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High</ns1:t>
            </ns1:r>
            <ns1:endParaRPr b="0" i="0" sz="1400" u="none" cap="none" strike="noStrike">
              <ns1:solidFill>
                <ns1:srgbClr val="102F74"/>
              </ns1:solidFill>
              <ns1:latin typeface="Arial"/>
              <ns1:ea typeface="Arial"/>
              <ns1:cs typeface="Arial"/>
              <ns1:sym typeface="Arial"/>
            </ns1:endParaRPr>
          </ns1:p>
        </ns0:txBody>
      </ns0:sp>
      <ns0:sp>
        <ns0:nvSpPr>
          <ns0:cNvPr id="252" name="Google Shape;252;p9"/>
          <ns0:cNvSpPr txBox="1"/>
          <ns0:nvPr/>
        </ns0:nvSpPr>
        <ns0:spPr>
          <ns1:xfrm>
            <ns1:off x="632186" y="133462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30,000 yen</ns1:t>
            </ns1:r>
            <ns1:endParaRPr b="0" i="0" sz="1400" u="none" cap="none" strike="noStrike">
              <ns1:solidFill>
                <ns1:srgbClr val="102F74"/>
              </ns1:solidFill>
              <ns1:latin typeface="Arial"/>
              <ns1:ea typeface="Arial"/>
              <ns1:cs typeface="Arial"/>
              <ns1:sym typeface="Arial"/>
            </ns1:endParaRPr>
          </ns1:p>
        </ns0:txBody>
      </ns0:sp>
      <ns0:sp>
        <ns0:nvSpPr>
          <ns0:cNvPr id="253" name="Google Shape;253;p9"/>
          <ns0:cNvSpPr txBox="1"/>
          <ns0:nvPr/>
        </ns0:nvSpPr>
        <ns0:spPr>
          <ns1:xfrm>
            <ns1:off x="632186" y="3169600"/>
            <ns1:ext cx="1859028"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10,000 yen</ns1:t>
            </ns1:r>
            <ns1:endParaRPr b="0" i="0" sz="1400" u="none" cap="none" strike="noStrike">
              <ns1:solidFill>
                <ns1:srgbClr val="102F74"/>
              </ns1:solidFill>
              <ns1:latin typeface="Arial"/>
              <ns1:ea typeface="Arial"/>
              <ns1:cs typeface="Arial"/>
              <ns1:sym typeface="Arial"/>
            </ns1:endParaRPr>
          </ns1:p>
        </ns0:txBody>
      </ns0:sp>
      <ns0:sp>
        <ns0:nvSpPr>
          <ns0:cNvPr id="254" name="Google Shape;254;p9"/>
          <ns0:cNvSpPr txBox="1"/>
          <ns0:nvPr/>
        </ns0:nvSpPr>
        <ns0:spPr>
          <ns1:xfrm>
            <ns1:off x="632186" y="4640480"/>
            <ns1:ext cx="1828096" cy="30773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400"/>
              <ns1:buFont typeface="Arial"/>
              <ns1:buNone/>
            </ns1:pPr>
            <ns1:r>
              <ns1:rPr b="0" i="0" lang="ja-JP" sz="1400" u="none" cap="none" strike="noStrike">
                <ns1:solidFill>
                  <ns1:srgbClr val="102F74"/>
                </ns1:solidFill>
                <ns1:latin typeface="Arial"/>
                <ns1:ea typeface="Arial"/>
                <ns1:cs typeface="Arial"/>
                <ns1:sym typeface="Arial"/>
              </ns1:rPr>
              <ns1:t>5,000 yen</ns1:t>
            </ns1:r>
            <ns1:endParaRPr b="0" i="0" sz="1400" u="none" cap="none" strike="noStrike">
              <ns1:solidFill>
                <ns1:srgbClr val="102F74"/>
              </ns1:solidFill>
              <ns1:latin typeface="Arial"/>
              <ns1:ea typeface="Arial"/>
              <ns1:cs typeface="Arial"/>
              <ns1:sym typeface="Arial"/>
            </ns1:endParaRPr>
          </ns1:p>
        </ns0:txBody>
      </ns0:sp>
      <ns0:sp>
        <ns0:nvSpPr>
          <ns0:cNvPr id="255" name="Google Shape;255;p9"/>
          <ns0:cNvSpPr/>
          <ns0:nvPr/>
        </ns0:nvSpPr>
        <ns0:spPr>
          <ns1:xfrm rot="-2303840">
            <ns1:off x="1992846" y="1407218"/>
            <ns1:ext cx="8904489" cy="1390615"/>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6" name="Google Shape;256;p9"/>
          <ns0:cNvSpPr/>
          <ns0:nvPr/>
        </ns0:nvSpPr>
        <ns0:spPr>
          <ns1:xfrm rot="-1078313">
            <ns1:off x="2885809" y="3520691"/>
            <ns1:ext cx="4199490" cy="682226"/>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0" i="0" sz="2400" u="none" cap="none" strike="noStrike">
              <ns1:solidFill>
                <ns1:schemeClr val="lt1"/>
              </ns1:solidFill>
              <ns1:latin typeface="Meiryo"/>
              <ns1:ea typeface="Meiryo"/>
              <ns1:cs typeface="Meiryo"/>
              <ns1:sym typeface="Meiryo"/>
            </ns1:endParaRPr>
          </ns1:p>
        </ns0:txBody>
      </ns0:sp>
      <ns0:sp>
        <ns0:nvSpPr>
          <ns0:cNvPr id="257" name="Google Shape;257;p9"/>
          <ns0:cNvSpPr/>
          <ns0:nvPr/>
        </ns0:nvSpPr>
        <ns0:spPr>
          <ns1:xfrm>
            <ns1:off x="2247518" y="3240105"/>
            <ns1:ext cx="3323872"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t" bIns="45700" lIns="91425" spcFirstLastPara="1" rIns="91425" wrap="square" tIns="45700">
            <ns1:noAutofit/>
          </ns1:bodyPr>
          <ns1:lstStyle/>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Online</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 Exhibition</ns1:t>
            </ns1:r>
            <ns1:endParaRPr b="1" i="0" sz="2000" u="none" cap="none" strike="noStrike">
              <ns1:solidFill>
                <ns1:schemeClr val="lt1"/>
              </ns1:solidFill>
              <ns1:latin typeface="Arial"/>
              <ns1:ea typeface="Arial"/>
              <ns1:cs typeface="Arial"/>
              <ns1:sym typeface="Arial"/>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600" u="none" cap="none" strike="noStrike">
                <ns1:solidFill>
                  <ns1:schemeClr val="lt1"/>
                </ns1:solidFill>
                <ns1:latin typeface="Arial"/>
                <ns1:ea typeface="Arial"/>
                <ns1:cs typeface="Arial"/>
                <ns1:sym typeface="Arial"/>
              </ns1:rPr>
              <ns1:t>(Large-scale Webinar)</ns1:t>
            </ns1:r>
            <ns1:endParaRPr b="1" i="0" sz="1600" u="none" cap="none" strike="noStrike">
              <ns1:solidFill>
                <ns1:schemeClr val="lt1"/>
              </ns1:solidFill>
              <ns1:latin typeface="Arial"/>
              <ns1:ea typeface="Arial"/>
              <ns1:cs typeface="Arial"/>
              <ns1:sym typeface="Arial"/>
            </ns1:endParaRPr>
          </ns1:p>
        </ns0:txBody>
      </ns0:sp>
      <ns0:sp>
        <ns0:nvSpPr>
          <ns0:cNvPr id="258" name="Google Shape;258;p9"/>
          <ns0:cNvSpPr txBox="1"/>
          <ns0:nvPr/>
        </ns0:nvSpPr>
        <ns0:spPr>
          <ns1:xfrm rot="-1064290">
            <ns1:off x="4119700" y="3400789"/>
            <ns1:ext cx="2401237" cy="707886"/>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Comparison Sites</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Downloadable Materials</ns1:t>
            </ns1:r>
            <ns1:endParaRPr b="0" i="0" sz="1400" u="none" cap="none" strike="noStrike">
              <ns1:solidFill>
                <ns1:srgbClr val="000000"/>
              </ns1:solidFill>
              <ns1:latin typeface="Arial"/>
              <ns1:ea typeface="Arial"/>
              <ns1:cs typeface="Arial"/>
              <ns1:sym typeface="Arial"/>
            </ns1:endParaRPr>
          </ns1:p>
        </ns0:txBody>
      </ns0:sp>
      <ns0:sp>
        <ns0:nvSpPr>
          <ns0:cNvPr id="259" name="Google Shape;259;p9"/>
          <ns0:cNvSpPr/>
          <ns0:nvPr/>
        </ns0:nvSpPr>
        <ns0:spPr>
          <ns1:xfrm>
            <ns1:off x="7169568" y="-43273"/>
            <ns1:ext cx="2213008" cy="1747225"/>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Email Advertising</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t/>
            </ns1:r>
            <ns1:endParaRPr b="1" i="0" sz="2400" u="none" cap="none" strike="noStrike">
              <ns1:solidFill>
                <ns1:schemeClr val="lt1"/>
              </ns1:solidFill>
              <ns1:latin typeface="Arial"/>
              <ns1:ea typeface="Arial"/>
              <ns1:cs typeface="Arial"/>
              <ns1:sym typeface="Arial"/>
            </ns1:endParaRPr>
          </ns1:p>
        </ns0:txBody>
      </ns0:sp>
      <ns0:sp>
        <ns0:nvSpPr>
          <ns0:cNvPr id="260" name="Google Shape;260;p9"/>
          <ns0:cNvSpPr/>
          <ns0:nvPr/>
        </ns0:nvSpPr>
        <ns0:spPr>
          <ns1:xfrm>
            <ns1:off x="6751246" y="1446798"/>
            <ns1:ext cx="4500255" cy="2092134"/>
          </ns1:xfrm>
          <ns1:prstGeom prst="roundRect">
            <ns1:avLst>
              <ns1:gd fmla="val 16667" name="adj"/>
            </ns1:avLst>
          </ns1:prstGeom>
          <ns1:solidFill>
            <ns1:schemeClr val="accent1">
              <ns1:alpha val="67843"/>
            </ns1:scheme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Webinar</ns1:t>
            </ns1:r>
            <ns1:endParaRPr b="0" i="0" sz="1400" u="none" cap="none" strike="noStrike">
              <ns1:solidFill>
                <ns1:srgbClr val="000000"/>
              </ns1:solidFill>
              <ns1:latin typeface="Arial"/>
              <ns1:ea typeface="Arial"/>
              <ns1:cs typeface="Arial"/>
              <ns1:sym typeface="Arial"/>
            </ns1:endParaRPr>
          </ns1:p>
        </ns0:txBody>
      </ns0:sp>
      <ns0:sp>
        <ns0:nvSpPr>
          <ns0:cNvPr id="261" name="Google Shape;261;p9"/>
          <ns0:cNvSpPr txBox="1"/>
          <ns0:nvPr/>
        </ns0:nvSpPr>
        <ns0:spPr>
          <ns1:xfrm rot="-2302477">
            <ns1:off x="3923963" y="1897256"/>
            <ns1:ext cx="3791971" cy="830997"/>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リアル展示会</ns1:t>
            </ns1:r>
            <ns1:endParaRPr b="1" i="0" sz="24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400"/>
              <ns1:buFont typeface="Arial"/>
              <ns1:buNone/>
            </ns1:pPr>
            <ns1:r>
              <ns1:rPr b="1" i="0" lang="ja-JP" sz="2400" u="none" cap="none" strike="noStrike">
                <ns1:solidFill>
                  <ns1:schemeClr val="lt1"/>
                </ns1:solidFill>
                <ns1:latin typeface="Arial"/>
                <ns1:ea typeface="Arial"/>
                <ns1:cs typeface="Arial"/>
                <ns1:sym typeface="Arial"/>
              </ns1:rPr>
              <ns1:t>Listing/Social Media Advertising</ns1:t>
            </ns1:r>
            <ns1:endParaRPr b="0" i="0" sz="1400" u="none" cap="none" strike="noStrike">
              <ns1:solidFill>
                <ns1:srgbClr val="000000"/>
              </ns1:solidFill>
              <ns1:latin typeface="Arial"/>
              <ns1:ea typeface="Arial"/>
              <ns1:cs typeface="Arial"/>
              <ns1:sym typeface="Arial"/>
            </ns1:endParaRPr>
          </ns1:p>
        </ns0:txBody>
      </ns0:sp>
      <ns0:sp>
        <ns0:nvSpPr>
          <ns0:cNvPr id="262" name="Google Shape;262;p9"/>
          <ns0:cNvSpPr txBox="1"/>
          <ns0:nvPr/>
        </ns0:nvSpPr>
        <ns0:spPr>
          <ns1:xfrm>
            <ns1:off x="10830042" y="2973280"/>
            <ns1:ext cx="1343925" cy="64633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Majisemi</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Club</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10,000 yen and up</ns1:t>
            </ns1:r>
            <ns1:endParaRPr b="0" i="0" sz="1400" u="none" cap="none" strike="noStrike">
              <ns1:solidFill>
                <ns1:srgbClr val="102F74"/>
              </ns1:solidFill>
              <ns1:latin typeface="Arial"/>
              <ns1:ea typeface="Arial"/>
              <ns1:cs typeface="Arial"/>
              <ns1:sym typeface="Arial"/>
            </ns1:endParaRPr>
          </ns1:p>
        </ns0:txBody>
      </ns0:sp>
      <ns0:sp>
        <ns0:nvSpPr>
          <ns0:cNvPr id="263" name="Google Shape;263;p9"/>
          <ns0:cNvSpPr txBox="1"/>
          <ns0:nvPr/>
        </ns0:nvSpPr>
        <ns0:spPr>
          <ns1:xfrm>
            <ns1:off x="10830042" y="2228165"/>
            <ns1:ext cx="1138591" cy="461665"/>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Visitor</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14,500 yen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4" name="Google Shape;264;p9"/>
          <ns0:cNvPicPr preferRelativeResize="0"/>
          <ns0:nvPr/>
        </ns0:nvPicPr>
        <ns0:blipFill rotWithShape="1">
          <ns1:blip ns2:embed="rId3">
            <ns1:alphaModFix/>
          </ns1:blip>
          <ns1:srcRect b="0" l="0" r="0" t="0"/>
          <ns1:stretch/>
        </ns0:blipFill>
        <ns0:spPr>
          <ns1:xfrm>
            <ns1:off x="10188224" y="2891420"/>
            <ns1:ext cx="849606" cy="849606"/>
          </ns1:xfrm>
          <ns1:prstGeom prst="rect">
            <ns1:avLst/>
          </ns1:prstGeom>
          <ns1:noFill/>
          <ns1:ln>
            <ns1:noFill/>
          </ns1:ln>
        </ns0:spPr>
      </ns0:pic>
      <ns0:pic>
        <ns0:nvPicPr>
          <ns0:cNvPr descr="挿絵 が含まれている画像&#10;&#10;自動的に生成された説明" id="265" name="Google Shape;265;p9"/>
          <ns0:cNvPicPr preferRelativeResize="0"/>
          <ns0:nvPr/>
        </ns0:nvPicPr>
        <ns0:blipFill rotWithShape="1">
          <ns1:blip ns2:embed="rId3">
            <ns1:alphaModFix/>
          </ns1:blip>
          <ns1:srcRect b="0" l="0" r="0" t="0"/>
          <ns1:stretch/>
        </ns0:blipFill>
        <ns0:spPr>
          <ns1:xfrm>
            <ns1:off x="10188224" y="2011264"/>
            <ns1:ext cx="849606" cy="849606"/>
          </ns1:xfrm>
          <ns1:prstGeom prst="rect">
            <ns1:avLst/>
          </ns1:prstGeom>
          <ns1:noFill/>
          <ns1:ln>
            <ns1:noFill/>
          </ns1:ln>
        </ns0:spPr>
      </ns0:pic>
      <ns0:sp>
        <ns0:nvSpPr>
          <ns0:cNvPr id="266" name="Google Shape;266;p9"/>
          <ns0:cNvSpPr txBox="1"/>
          <ns0:nvPr/>
        </ns0:nvSpPr>
        <ns0:spPr>
          <ns1:xfrm>
            <ns1:off x="2128109" y="5545647"/>
            <ns1:ext cx="1138591" cy="46162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リアル展示会</ns1:t>
            </ns1:r>
            <ns1:endParaRPr b="1" i="0" sz="1200" u="none" cap="none" strike="noStrike">
              <ns1:solidFill>
                <ns1:srgbClr val="102F74"/>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1200"/>
              <ns1:buFont typeface="Arial"/>
              <ns1:buNone/>
            </ns1:pPr>
            <ns1:r>
              <ns1:rPr b="1" i="0" lang="ja-JP" sz="1200" u="none" cap="none" strike="noStrike">
                <ns1:solidFill>
                  <ns1:srgbClr val="102F74"/>
                </ns1:solidFill>
                <ns1:latin typeface="Arial"/>
                <ns1:ea typeface="Arial"/>
                <ns1:cs typeface="Arial"/>
                <ns1:sym typeface="Arial"/>
              </ns1:rPr>
              <ns1:t>Joint exhibition</ns1:t>
            </ns1:r>
            <ns1:endParaRPr b="0" i="0" sz="1400" u="none" cap="none" strike="noStrike">
              <ns1:solidFill>
                <ns1:srgbClr val="102F74"/>
              </ns1:solidFill>
              <ns1:latin typeface="Arial"/>
              <ns1:ea typeface="Arial"/>
              <ns1:cs typeface="Arial"/>
              <ns1:sym typeface="Arial"/>
            </ns1:endParaRPr>
          </ns1:p>
        </ns0:txBody>
      </ns0:sp>
      <ns0:pic>
        <ns0:nvPicPr>
          <ns0:cNvPr descr="挿絵 が含まれている画像&#10;&#10;自動的に生成された説明" id="267" name="Google Shape;267;p9"/>
          <ns0:cNvPicPr preferRelativeResize="0"/>
          <ns0:nvPr/>
        </ns0:nvPicPr>
        <ns0:blipFill rotWithShape="1">
          <ns1:blip ns2:embed="rId3">
            <ns1:alphaModFix/>
          </ns1:blip>
          <ns1:srcRect b="0" l="0" r="0" t="0"/>
          <ns1:stretch/>
        </ns0:blipFill>
        <ns0:spPr>
          <ns1:xfrm>
            <ns1:off x="1395079" y="5367076"/>
            <ns1:ext cx="849606" cy="849606"/>
          </ns1:xfrm>
          <ns1:prstGeom prst="rect">
            <ns1:avLst/>
          </ns1:prstGeom>
          <ns1:noFill/>
          <ns1:ln>
            <ns1:noFill/>
          </ns1:ln>
        </ns0:spPr>
      </ns0:pic>
      <ns0:sp>
        <ns0:nvSpPr>
          <ns0:cNvPr id="268" name="Google Shape;268;p9"/>
          <ns0:cNvSpPr/>
          <ns0:nvPr/>
        </ns0:nvSpPr>
        <ns0:spPr>
          <ns1:xfrm>
            <ns1:off x="1957251" y="4432024"/>
            <ns1:ext cx="2312098"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オンデマンド</ns1:t>
            </ns1:r>
            <ns1:endParaRPr b="1" i="0" sz="2000" u="none" cap="none" strike="noStrike">
              <ns1:solidFill>
                <ns1:schemeClr val="lt1"/>
              </ns1:solidFill>
              <ns1:latin typeface="Arial"/>
              <ns1:ea typeface="Arial"/>
              <ns1:cs typeface="Arial"/>
              <ns1:sym typeface="Arial"/>
            </ns1:endParaRPr>
          </ns1:p>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Video distribution</ns1:t>
            </ns1:r>
            <ns1:endParaRPr b="0" i="0" sz="1400" u="none" cap="none" strike="noStrike">
              <ns1:solidFill>
                <ns1:srgbClr val="000000"/>
              </ns1:solidFill>
              <ns1:latin typeface="Arial"/>
              <ns1:ea typeface="Arial"/>
              <ns1:cs typeface="Arial"/>
              <ns1:sym typeface="Arial"/>
            </ns1:endParaRPr>
          </ns1:p>
        </ns0:txBody>
      </ns0:sp>
      <ns0:sp>
        <ns0:nvSpPr>
          <ns0:cNvPr id="269" name="Google Shape;269;p9"/>
          <ns0:cNvSpPr/>
          <ns0:nvPr/>
        </ns0:nvSpPr>
        <ns0:spPr>
          <ns1:xfrm>
            <ns1:off x="8356619" y="906414"/>
            <ns1:ext cx="1444279" cy="658006"/>
          </ns1:xfrm>
          <ns1:prstGeom prst="roundRect">
            <ns1:avLst>
              <ns1:gd fmla="val 16667" name="adj"/>
            </ns1:avLst>
          </ns1:prstGeom>
          <ns1:solidFill>
            <ns1:srgbClr val="D8E2F3">
              <ns1:alpha val="67843"/>
            </ns1:srgbClr>
          </ns1:solidFill>
          <ns1:ln cap="flat" cmpd="sng" w="38100">
            <ns1:solidFill>
              <ns1:schemeClr val="lt1"/>
            </ns1:solidFill>
            <ns1:prstDash val="solid"/>
            <ns1:round/>
            <ns1:headEnd len="sm" w="sm" type="none"/>
            <ns1:tailEnd len="sm" w="sm" type="none"/>
          </ns1:ln>
          <ns1:effectLst>
            <ns1:outerShdw blurRad="50800" rotWithShape="0" algn="tl" dir="2700000" dist="127000">
              <ns1:srgbClr val="000000">
                <ns1:alpha val="40000"/>
              </ns1:srgbClr>
            </ns1:outerShdw>
          </ns1:effectLst>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2000"/>
              <ns1:buFont typeface="Arial"/>
              <ns1:buNone/>
            </ns1:pPr>
            <ns1:r>
              <ns1:rPr b="1" i="0" lang="ja-JP" sz="2000" u="none" cap="none" strike="noStrike">
                <ns1:solidFill>
                  <ns1:schemeClr val="lt1"/>
                </ns1:solidFill>
                <ns1:latin typeface="Arial"/>
                <ns1:ea typeface="Arial"/>
                <ns1:cs typeface="Arial"/>
                <ns1:sym typeface="Arial"/>
              </ns1:rPr>
              <ns1:t>Telemarketing</ns1:t>
            </ns1:r>
            <ns1:endParaRPr b="0" i="0" sz="1400" u="none" cap="none" strike="noStrike">
              <ns1:solidFill>
                <ns1:srgbClr val="000000"/>
              </ns1:solidFill>
              <ns1:latin typeface="Arial"/>
              <ns1:ea typeface="Arial"/>
              <ns1:cs typeface="Arial"/>
              <ns1:sym typeface="Arial"/>
            </ns1:endParaRPr>
          </ns1:p>
        </ns0:txBody>
      </ns0:sp>
      <ns0:sp>
        <ns0:nvSpPr>
          <ns0:cNvPr id="270" name="Google Shape;270;p9"/>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271" name="Google Shape;271;p9"/>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